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709" r:id="rId2"/>
  </p:sldMasterIdLst>
  <p:notesMasterIdLst>
    <p:notesMasterId r:id="rId49"/>
  </p:notesMasterIdLst>
  <p:sldIdLst>
    <p:sldId id="266" r:id="rId3"/>
    <p:sldId id="319" r:id="rId4"/>
    <p:sldId id="380" r:id="rId5"/>
    <p:sldId id="268" r:id="rId6"/>
    <p:sldId id="348" r:id="rId7"/>
    <p:sldId id="269" r:id="rId8"/>
    <p:sldId id="381" r:id="rId9"/>
    <p:sldId id="395" r:id="rId10"/>
    <p:sldId id="382" r:id="rId11"/>
    <p:sldId id="272" r:id="rId12"/>
    <p:sldId id="383" r:id="rId13"/>
    <p:sldId id="305" r:id="rId14"/>
    <p:sldId id="306" r:id="rId15"/>
    <p:sldId id="282" r:id="rId16"/>
    <p:sldId id="283" r:id="rId17"/>
    <p:sldId id="393" r:id="rId18"/>
    <p:sldId id="394" r:id="rId19"/>
    <p:sldId id="371" r:id="rId20"/>
    <p:sldId id="284" r:id="rId21"/>
    <p:sldId id="345" r:id="rId22"/>
    <p:sldId id="346" r:id="rId23"/>
    <p:sldId id="391" r:id="rId24"/>
    <p:sldId id="396" r:id="rId25"/>
    <p:sldId id="307" r:id="rId26"/>
    <p:sldId id="384" r:id="rId27"/>
    <p:sldId id="312" r:id="rId28"/>
    <p:sldId id="392" r:id="rId29"/>
    <p:sldId id="290" r:id="rId30"/>
    <p:sldId id="295" r:id="rId31"/>
    <p:sldId id="386" r:id="rId32"/>
    <p:sldId id="349" r:id="rId33"/>
    <p:sldId id="350" r:id="rId34"/>
    <p:sldId id="351" r:id="rId35"/>
    <p:sldId id="352" r:id="rId36"/>
    <p:sldId id="387" r:id="rId37"/>
    <p:sldId id="354" r:id="rId38"/>
    <p:sldId id="355" r:id="rId39"/>
    <p:sldId id="316" r:id="rId40"/>
    <p:sldId id="300" r:id="rId41"/>
    <p:sldId id="317" r:id="rId42"/>
    <p:sldId id="301" r:id="rId43"/>
    <p:sldId id="320" r:id="rId44"/>
    <p:sldId id="318" r:id="rId45"/>
    <p:sldId id="389" r:id="rId46"/>
    <p:sldId id="390" r:id="rId47"/>
    <p:sldId id="388" r:id="rId4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C704"/>
    <a:srgbClr val="FF0000"/>
    <a:srgbClr val="CC3399"/>
    <a:srgbClr val="FF33CC"/>
    <a:srgbClr val="990033"/>
    <a:srgbClr val="762828"/>
    <a:srgbClr val="0000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8294"/>
  </p:normalViewPr>
  <p:slideViewPr>
    <p:cSldViewPr>
      <p:cViewPr varScale="1">
        <p:scale>
          <a:sx n="163" d="100"/>
          <a:sy n="163" d="100"/>
        </p:scale>
        <p:origin x="1626" y="132"/>
      </p:cViewPr>
      <p:guideLst>
        <p:guide orient="horz" pos="2160"/>
        <p:guide pos="2926"/>
      </p:guideLst>
    </p:cSldViewPr>
  </p:slid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E49DBE3-2281-767B-8B5C-5D4C4AFF49F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B2424A8C-591D-D87F-8FAF-1D119E1AC42F}"/>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D9F0CCEF-5156-489D-BF0C-16CC6D37BC3B}" type="datetimeFigureOut">
              <a:rPr lang="zh-CN" altLang="en-US"/>
              <a:pPr>
                <a:defRPr/>
              </a:pPr>
              <a:t>2023/11/12</a:t>
            </a:fld>
            <a:endParaRPr lang="zh-CN" altLang="en-US"/>
          </a:p>
        </p:txBody>
      </p:sp>
      <p:sp>
        <p:nvSpPr>
          <p:cNvPr id="4" name="幻灯片图像占位符 3">
            <a:extLst>
              <a:ext uri="{FF2B5EF4-FFF2-40B4-BE49-F238E27FC236}">
                <a16:creationId xmlns:a16="http://schemas.microsoft.com/office/drawing/2014/main" id="{54603574-74F2-5B79-206A-523502D5933D}"/>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AB9F2156-C792-579E-482F-2F60314051B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F91C78E-4149-DA6E-817D-25D3434AADA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5D1DA92D-376D-1E2D-C3BE-C93531CCADF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270A74FB-80D3-486A-9E17-5B182B95E01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25E942BF-4FBB-A74E-6FAC-3FF7A70277B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a:extLst>
              <a:ext uri="{FF2B5EF4-FFF2-40B4-BE49-F238E27FC236}">
                <a16:creationId xmlns:a16="http://schemas.microsoft.com/office/drawing/2014/main" id="{0ECC9C94-6D71-275E-6EB9-13B20349717A}"/>
              </a:ext>
            </a:extLst>
          </p:cNvPr>
          <p:cNvSpPr>
            <a:spLocks noGrp="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8" name="灯片编号占位符 3">
            <a:extLst>
              <a:ext uri="{FF2B5EF4-FFF2-40B4-BE49-F238E27FC236}">
                <a16:creationId xmlns:a16="http://schemas.microsoft.com/office/drawing/2014/main" id="{F6B13E49-360A-D4C5-DD84-AB07B6F540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D82DF20-B356-49E2-A077-C24DF6BB0019}" type="slidenum">
              <a:rPr lang="zh-CN" altLang="en-US">
                <a:latin typeface="Times New Roman" panose="02020603050405020304" pitchFamily="18" charset="0"/>
              </a:rPr>
              <a:pPr>
                <a:spcBef>
                  <a:spcPct val="0"/>
                </a:spcBef>
              </a:pPr>
              <a:t>1</a:t>
            </a:fld>
            <a:endParaRPr lang="en-US" altLang="zh-CN">
              <a:latin typeface="Times New Roman" panose="02020603050405020304" pitchFamily="18" charset="0"/>
            </a:endParaRPr>
          </a:p>
        </p:txBody>
      </p:sp>
      <p:sp>
        <p:nvSpPr>
          <p:cNvPr id="2" name="日期占位符 4">
            <a:extLst>
              <a:ext uri="{FF2B5EF4-FFF2-40B4-BE49-F238E27FC236}">
                <a16:creationId xmlns:a16="http://schemas.microsoft.com/office/drawing/2014/main" id="{552A9A6A-119F-DD32-4741-40F33BB5017B}"/>
              </a:ext>
            </a:extLst>
          </p:cNvPr>
          <p:cNvSpPr>
            <a:spLocks noGrp="1"/>
          </p:cNvSpPr>
          <p:nvPr>
            <p:ph type="dt" sz="quarter" idx="1"/>
          </p:nvPr>
        </p:nvSpPr>
        <p:spPr bwMode="auto">
          <a:ln>
            <a:miter lim="800000"/>
          </a:ln>
        </p:spPr>
        <p:txBody>
          <a:bodyPr/>
          <a:lstStyle/>
          <a:p>
            <a:pPr>
              <a:defRPr/>
            </a:pPr>
            <a:fld id="{20D41E11-65ED-463F-8394-D7841A84137D}" type="datetime2">
              <a:rPr lang="zh-CN" altLang="en-US">
                <a:latin typeface="Times New Roman" panose="02020603050405020304" pitchFamily="18" charset="0"/>
              </a:rPr>
              <a:pPr>
                <a:defRPr/>
              </a:pPr>
              <a:t>2023年11月12日</a:t>
            </a:fld>
            <a:endParaRPr lang="zh-CN"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346939C9-8BAE-4F36-7A9C-8CA5E24BE7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2306F268-C236-BA10-840B-FAFE48EB3E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34CAA2A3-73D9-97A3-EADD-604FC893BDBA}"/>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文本占位符 2">
            <a:extLst>
              <a:ext uri="{FF2B5EF4-FFF2-40B4-BE49-F238E27FC236}">
                <a16:creationId xmlns:a16="http://schemas.microsoft.com/office/drawing/2014/main" id="{B5125803-1D0B-DF24-C79F-44C5D9D06A8A}"/>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7E12263-1486-AC62-4B5F-05E524317B15}"/>
              </a:ext>
            </a:extLst>
          </p:cNvPr>
          <p:cNvSpPr>
            <a:spLocks noGrp="1"/>
          </p:cNvSpPr>
          <p:nvPr>
            <p:ph type="dt" sz="half" idx="10"/>
          </p:nvPr>
        </p:nvSpPr>
        <p:spPr/>
        <p:txBody>
          <a:bodyPr/>
          <a:lstStyle>
            <a:lvl1pPr>
              <a:defRPr/>
            </a:lvl1pPr>
          </a:lstStyle>
          <a:p>
            <a:pPr>
              <a:defRPr/>
            </a:pPr>
            <a:fld id="{463FB670-0A55-487C-B49E-95914B110C31}" type="datetimeFigureOut">
              <a:rPr lang="zh-CN" altLang="en-US"/>
              <a:pPr>
                <a:defRPr/>
              </a:pPr>
              <a:t>2023/11/12</a:t>
            </a:fld>
            <a:endParaRPr lang="zh-CN" altLang="en-US"/>
          </a:p>
        </p:txBody>
      </p:sp>
      <p:sp>
        <p:nvSpPr>
          <p:cNvPr id="3" name="页脚占位符 2">
            <a:extLst>
              <a:ext uri="{FF2B5EF4-FFF2-40B4-BE49-F238E27FC236}">
                <a16:creationId xmlns:a16="http://schemas.microsoft.com/office/drawing/2014/main" id="{60941F1D-5FAE-0861-3BED-947C3C7ABB82}"/>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CBE96AF-12D6-9BD0-3268-F75940FDB761}"/>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64B49EA2-AB2B-4533-82B2-CBF0F0315B74}" type="slidenum">
              <a:rPr lang="zh-CN" altLang="en-US"/>
              <a:pPr>
                <a:defRPr/>
              </a:pPr>
              <a:t>‹#›</a:t>
            </a:fld>
            <a:endParaRPr lang="zh-CN" altLang="en-US"/>
          </a:p>
        </p:txBody>
      </p:sp>
    </p:spTree>
    <p:extLst>
      <p:ext uri="{BB962C8B-B14F-4D97-AF65-F5344CB8AC3E}">
        <p14:creationId xmlns:p14="http://schemas.microsoft.com/office/powerpoint/2010/main" val="1896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lvl1pPr>
              <a:defRPr b="1">
                <a:latin typeface="幼圆" panose="02010509060101010101" pitchFamily="49" charset="-122"/>
                <a:ea typeface="幼圆" panose="02010509060101010101" pitchFamily="49" charset="-122"/>
              </a:defRPr>
            </a:lvl1p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b="1">
                <a:latin typeface="幼圆" panose="02010509060101010101" pitchFamily="49" charset="-122"/>
                <a:ea typeface="幼圆" panose="02010509060101010101" pitchFamily="49"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0F9BB9A6-53BB-70A1-50A6-503B1C95E532}"/>
              </a:ext>
            </a:extLst>
          </p:cNvPr>
          <p:cNvSpPr>
            <a:spLocks noGrp="1" noChangeArrowheads="1"/>
          </p:cNvSpPr>
          <p:nvPr>
            <p:ph type="dt" sz="half" idx="10"/>
          </p:nvPr>
        </p:nvSpPr>
        <p:spPr/>
        <p:txBody>
          <a:bodyPr/>
          <a:lstStyle>
            <a:lvl1pPr>
              <a:defRPr>
                <a:latin typeface="幼圆" panose="02010509060101010101" pitchFamily="49" charset="-122"/>
                <a:ea typeface="幼圆" panose="02010509060101010101" pitchFamily="49" charset="-122"/>
                <a:cs typeface="幼圆" panose="02010509060101010101" pitchFamily="49" charset="-122"/>
              </a:defRPr>
            </a:lvl1pPr>
          </a:lstStyle>
          <a:p>
            <a:pPr>
              <a:defRPr/>
            </a:pPr>
            <a:endParaRPr lang="en-US" altLang="zh-CN"/>
          </a:p>
        </p:txBody>
      </p:sp>
      <p:sp>
        <p:nvSpPr>
          <p:cNvPr id="5" name="Rectangle 5">
            <a:extLst>
              <a:ext uri="{FF2B5EF4-FFF2-40B4-BE49-F238E27FC236}">
                <a16:creationId xmlns:a16="http://schemas.microsoft.com/office/drawing/2014/main" id="{D1F8BB27-CF18-FED6-2C58-6CF620C86A78}"/>
              </a:ext>
            </a:extLst>
          </p:cNvPr>
          <p:cNvSpPr>
            <a:spLocks noGrp="1" noChangeArrowheads="1"/>
          </p:cNvSpPr>
          <p:nvPr>
            <p:ph type="ftr" sz="quarter" idx="11"/>
          </p:nvPr>
        </p:nvSpPr>
        <p:spPr/>
        <p:txBody>
          <a:bodyPr/>
          <a:lstStyle>
            <a:lvl1pPr>
              <a:defRPr>
                <a:latin typeface="幼圆" panose="02010509060101010101" pitchFamily="49" charset="-122"/>
                <a:ea typeface="幼圆" panose="02010509060101010101" pitchFamily="49" charset="-122"/>
                <a:cs typeface="幼圆" panose="02010509060101010101" pitchFamily="49" charset="-122"/>
              </a:defRPr>
            </a:lvl1pPr>
          </a:lstStyle>
          <a:p>
            <a:pPr>
              <a:defRPr/>
            </a:pPr>
            <a:endParaRPr lang="en-US" altLang="zh-CN"/>
          </a:p>
        </p:txBody>
      </p:sp>
      <p:sp>
        <p:nvSpPr>
          <p:cNvPr id="6" name="Rectangle 6">
            <a:extLst>
              <a:ext uri="{FF2B5EF4-FFF2-40B4-BE49-F238E27FC236}">
                <a16:creationId xmlns:a16="http://schemas.microsoft.com/office/drawing/2014/main" id="{C073EC75-E360-209E-F0A7-74E07EB3CD5A}"/>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幼圆" panose="02010509060101010101" pitchFamily="49" charset="-122"/>
                <a:ea typeface="幼圆" panose="02010509060101010101" pitchFamily="49" charset="-122"/>
              </a:defRPr>
            </a:lvl1pPr>
          </a:lstStyle>
          <a:p>
            <a:pPr>
              <a:defRPr/>
            </a:pPr>
            <a:fld id="{97676DF3-C36C-4CC5-9AF3-51E3E008E8BB}" type="slidenum">
              <a:rPr lang="en-US" altLang="zh-CN"/>
              <a:pPr>
                <a:defRPr/>
              </a:pPr>
              <a:t>‹#›</a:t>
            </a:fld>
            <a:endParaRPr lang="en-US" altLang="zh-CN"/>
          </a:p>
        </p:txBody>
      </p:sp>
    </p:spTree>
    <p:extLst>
      <p:ext uri="{BB962C8B-B14F-4D97-AF65-F5344CB8AC3E}">
        <p14:creationId xmlns:p14="http://schemas.microsoft.com/office/powerpoint/2010/main" val="2782248047"/>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4DBF2B-A111-E46D-466B-B2A239DEF8C5}"/>
              </a:ext>
            </a:extLst>
          </p:cNvPr>
          <p:cNvSpPr>
            <a:spLocks noGrp="1"/>
          </p:cNvSpPr>
          <p:nvPr>
            <p:ph type="dt" sz="half" idx="10"/>
          </p:nvPr>
        </p:nvSpPr>
        <p:spPr/>
        <p:txBody>
          <a:bodyPr/>
          <a:lstStyle>
            <a:lvl1pPr>
              <a:defRPr/>
            </a:lvl1pPr>
          </a:lstStyle>
          <a:p>
            <a:pPr>
              <a:defRPr/>
            </a:pPr>
            <a:fld id="{36DB088A-7837-4E72-BE17-F77A89FE1817}" type="datetimeFigureOut">
              <a:rPr lang="zh-CN" altLang="en-US"/>
              <a:pPr>
                <a:defRPr/>
              </a:pPr>
              <a:t>2023/11/12</a:t>
            </a:fld>
            <a:endParaRPr lang="zh-CN" altLang="en-US"/>
          </a:p>
        </p:txBody>
      </p:sp>
      <p:sp>
        <p:nvSpPr>
          <p:cNvPr id="3" name="页脚占位符 2">
            <a:extLst>
              <a:ext uri="{FF2B5EF4-FFF2-40B4-BE49-F238E27FC236}">
                <a16:creationId xmlns:a16="http://schemas.microsoft.com/office/drawing/2014/main" id="{73E5F45B-4189-43E5-C001-F94D4ED4BB0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5F736601-5172-7580-744E-6BE483C77CAB}"/>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2A234DF2-6AAC-4DE6-BF14-786CA0F8B9DA}" type="slidenum">
              <a:rPr lang="zh-CN" altLang="en-US"/>
              <a:pPr/>
              <a:t>‹#›</a:t>
            </a:fld>
            <a:endParaRPr lang="zh-CN" altLang="en-US"/>
          </a:p>
        </p:txBody>
      </p:sp>
    </p:spTree>
    <p:extLst>
      <p:ext uri="{BB962C8B-B14F-4D97-AF65-F5344CB8AC3E}">
        <p14:creationId xmlns:p14="http://schemas.microsoft.com/office/powerpoint/2010/main" val="2861687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lvl1pPr>
              <a:defRPr b="1">
                <a:latin typeface="幼圆" panose="02010509060101010101" charset="-122"/>
                <a:ea typeface="幼圆" panose="02010509060101010101" charset="-122"/>
              </a:defRPr>
            </a:lvl1p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b="1">
                <a:latin typeface="幼圆" panose="02010509060101010101" charset="-122"/>
                <a:ea typeface="幼圆" panose="02010509060101010101"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37206AC4-6740-D176-D058-5B20BF920E41}"/>
              </a:ext>
            </a:extLst>
          </p:cNvPr>
          <p:cNvSpPr>
            <a:spLocks noGrp="1" noChangeArrowheads="1"/>
          </p:cNvSpPr>
          <p:nvPr>
            <p:ph type="dt" sz="half" idx="10"/>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5" name="Rectangle 5">
            <a:extLst>
              <a:ext uri="{FF2B5EF4-FFF2-40B4-BE49-F238E27FC236}">
                <a16:creationId xmlns:a16="http://schemas.microsoft.com/office/drawing/2014/main" id="{B2BDAD62-2862-7911-2953-CBF1404F6C6F}"/>
              </a:ext>
            </a:extLst>
          </p:cNvPr>
          <p:cNvSpPr>
            <a:spLocks noGrp="1" noChangeArrowheads="1"/>
          </p:cNvSpPr>
          <p:nvPr>
            <p:ph type="ftr" sz="quarter" idx="11"/>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6" name="Rectangle 6">
            <a:extLst>
              <a:ext uri="{FF2B5EF4-FFF2-40B4-BE49-F238E27FC236}">
                <a16:creationId xmlns:a16="http://schemas.microsoft.com/office/drawing/2014/main" id="{AE886A84-BF34-1043-5F4D-B8CC566D0CA1}"/>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atin typeface="幼圆" panose="02010509060101010101" pitchFamily="49" charset="-122"/>
                <a:ea typeface="幼圆" panose="02010509060101010101" pitchFamily="49" charset="-122"/>
              </a:defRPr>
            </a:lvl1pPr>
          </a:lstStyle>
          <a:p>
            <a:fld id="{2A392EFC-A6E9-4AEF-B04C-E3CCCF7DAF94}" type="slidenum">
              <a:rPr lang="en-US" altLang="zh-CN"/>
              <a:pPr/>
              <a:t>‹#›</a:t>
            </a:fld>
            <a:endParaRPr lang="en-US" altLang="zh-CN"/>
          </a:p>
        </p:txBody>
      </p:sp>
    </p:spTree>
    <p:extLst>
      <p:ext uri="{BB962C8B-B14F-4D97-AF65-F5344CB8AC3E}">
        <p14:creationId xmlns:p14="http://schemas.microsoft.com/office/powerpoint/2010/main" val="2418041636"/>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bg bwMode="auto">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2">
            <a:extLst>
              <a:ext uri="{FF2B5EF4-FFF2-40B4-BE49-F238E27FC236}">
                <a16:creationId xmlns:a16="http://schemas.microsoft.com/office/drawing/2014/main" id="{20ACA2F0-7400-D464-CA38-C2E7B111DF2D}"/>
              </a:ext>
            </a:extLst>
          </p:cNvPr>
          <p:cNvSpPr>
            <a:spLocks noGrp="1" noChangeArrowheads="1"/>
          </p:cNvSpPr>
          <p:nvPr>
            <p:ph type="dt" sz="half" idx="10"/>
          </p:nvPr>
        </p:nvSpPr>
        <p:spPr bwMode="auto">
          <a:xfrm>
            <a:off x="457200" y="6356350"/>
            <a:ext cx="2133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7" name="Rectangle 3">
            <a:extLst>
              <a:ext uri="{FF2B5EF4-FFF2-40B4-BE49-F238E27FC236}">
                <a16:creationId xmlns:a16="http://schemas.microsoft.com/office/drawing/2014/main" id="{C0ED5B50-4565-B058-CCCE-30B172719B15}"/>
              </a:ext>
            </a:extLst>
          </p:cNvPr>
          <p:cNvSpPr>
            <a:spLocks noGrp="1" noChangeArrowheads="1"/>
          </p:cNvSpPr>
          <p:nvPr>
            <p:ph type="sldNum" sz="quarter" idx="11"/>
          </p:nvPr>
        </p:nvSpPr>
        <p:spPr bwMode="auto">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a:latin typeface="Georgia" panose="02040502050405020303" pitchFamily="18" charset="0"/>
                <a:ea typeface="方正舒体" panose="02010601030101010101" pitchFamily="2" charset="-122"/>
              </a:defRPr>
            </a:lvl1pPr>
          </a:lstStyle>
          <a:p>
            <a:fld id="{645E3E2F-CECA-4D36-A3EA-7AC48C2C4186}" type="slidenum">
              <a:rPr lang="en-US" altLang="zh-CN"/>
              <a:pPr/>
              <a:t>‹#›</a:t>
            </a:fld>
            <a:endParaRPr lang="en-US" altLang="zh-CN"/>
          </a:p>
        </p:txBody>
      </p:sp>
      <p:sp>
        <p:nvSpPr>
          <p:cNvPr id="8" name="Rectangle 14">
            <a:extLst>
              <a:ext uri="{FF2B5EF4-FFF2-40B4-BE49-F238E27FC236}">
                <a16:creationId xmlns:a16="http://schemas.microsoft.com/office/drawing/2014/main" id="{BC9D2826-4E40-4E9E-388F-04D57F4733C8}"/>
              </a:ext>
            </a:extLst>
          </p:cNvPr>
          <p:cNvSpPr>
            <a:spLocks noGrp="1" noChangeArrowheads="1"/>
          </p:cNvSpPr>
          <p:nvPr>
            <p:ph type="ftr" sz="quarter" idx="12"/>
          </p:nvPr>
        </p:nvSpPr>
        <p:spPr bwMode="auto">
          <a:xfrm>
            <a:off x="3124200" y="6356350"/>
            <a:ext cx="2895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Tree>
    <p:extLst>
      <p:ext uri="{BB962C8B-B14F-4D97-AF65-F5344CB8AC3E}">
        <p14:creationId xmlns:p14="http://schemas.microsoft.com/office/powerpoint/2010/main" val="330482607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bg bwMode="auto">
      <p:bgPr>
        <a:solidFill>
          <a:srgbClr val="FFFFFF"/>
        </a:solidFill>
        <a:effectLst/>
      </p:bgPr>
    </p:bg>
    <p:spTree>
      <p:nvGrpSpPr>
        <p:cNvPr id="1" name=""/>
        <p:cNvGrpSpPr/>
        <p:nvPr/>
      </p:nvGrpSpPr>
      <p:grpSpPr>
        <a:xfrm>
          <a:off x="0" y="0"/>
          <a:ext cx="0" cy="0"/>
          <a:chOff x="0" y="0"/>
          <a:chExt cx="0" cy="0"/>
        </a:xfrm>
      </p:grpSpPr>
      <p:sp>
        <p:nvSpPr>
          <p:cNvPr id="1048581"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1048582"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 name="日期占位符 3">
            <a:extLst>
              <a:ext uri="{FF2B5EF4-FFF2-40B4-BE49-F238E27FC236}">
                <a16:creationId xmlns:a16="http://schemas.microsoft.com/office/drawing/2014/main" id="{BAA32D0D-4BE4-07AB-3CC3-AD41556591AE}"/>
              </a:ext>
            </a:extLst>
          </p:cNvPr>
          <p:cNvSpPr>
            <a:spLocks noGrp="1"/>
          </p:cNvSpPr>
          <p:nvPr>
            <p:ph type="dt" sz="half" idx="10"/>
          </p:nvPr>
        </p:nvSpPr>
        <p:spPr bwMode="auto">
          <a:xfrm>
            <a:off x="457200" y="6356350"/>
            <a:ext cx="2133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3" name="页脚占位符 4">
            <a:extLst>
              <a:ext uri="{FF2B5EF4-FFF2-40B4-BE49-F238E27FC236}">
                <a16:creationId xmlns:a16="http://schemas.microsoft.com/office/drawing/2014/main" id="{3335ABDF-319C-179A-27E6-DD4728CDD1A1}"/>
              </a:ext>
            </a:extLst>
          </p:cNvPr>
          <p:cNvSpPr>
            <a:spLocks noGrp="1"/>
          </p:cNvSpPr>
          <p:nvPr>
            <p:ph type="ftr" sz="quarter" idx="11"/>
          </p:nvPr>
        </p:nvSpPr>
        <p:spPr bwMode="auto">
          <a:xfrm>
            <a:off x="3124200" y="6356350"/>
            <a:ext cx="2895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4" name="灯片编号占位符 5">
            <a:extLst>
              <a:ext uri="{FF2B5EF4-FFF2-40B4-BE49-F238E27FC236}">
                <a16:creationId xmlns:a16="http://schemas.microsoft.com/office/drawing/2014/main" id="{2D3911A1-71DA-247B-6279-FF58F9D76E15}"/>
              </a:ext>
            </a:extLst>
          </p:cNvPr>
          <p:cNvSpPr>
            <a:spLocks noGrp="1"/>
          </p:cNvSpPr>
          <p:nvPr>
            <p:ph type="sldNum" sz="quarter" idx="12"/>
          </p:nvPr>
        </p:nvSpPr>
        <p:spPr bwMode="auto">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a:latin typeface="Georgia" panose="02040502050405020303" pitchFamily="18" charset="0"/>
                <a:ea typeface="方正舒体" panose="02010601030101010101" pitchFamily="2" charset="-122"/>
              </a:defRPr>
            </a:lvl1pPr>
          </a:lstStyle>
          <a:p>
            <a:fld id="{234B3310-7D19-48E0-B590-790FA4B3E33D}" type="slidenum">
              <a:rPr lang="en-US" altLang="zh-CN"/>
              <a:pPr/>
              <a:t>‹#›</a:t>
            </a:fld>
            <a:endParaRPr lang="en-US" altLang="zh-CN"/>
          </a:p>
        </p:txBody>
      </p:sp>
    </p:spTree>
    <p:extLst>
      <p:ext uri="{BB962C8B-B14F-4D97-AF65-F5344CB8AC3E}">
        <p14:creationId xmlns:p14="http://schemas.microsoft.com/office/powerpoint/2010/main" val="23376596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CD79E1F-7F57-7F00-CB02-E44529D79C32}"/>
              </a:ext>
            </a:extLst>
          </p:cNvPr>
          <p:cNvSpPr>
            <a:spLocks noGrp="1"/>
          </p:cNvSpPr>
          <p:nvPr>
            <p:ph type="dt" sz="half" idx="2"/>
          </p:nvPr>
        </p:nvSpPr>
        <p:spPr>
          <a:xfrm>
            <a:off x="7740650" y="6237288"/>
            <a:ext cx="1196975"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fld id="{92E1C4E5-BEB2-45EE-8E0F-322BAA7679F4}" type="datetimeFigureOut">
              <a:rPr lang="zh-CN" altLang="en-US"/>
              <a:pPr>
                <a:defRPr/>
              </a:pPr>
              <a:t>2023/11/12</a:t>
            </a:fld>
            <a:endParaRPr lang="zh-CN" altLang="en-US"/>
          </a:p>
        </p:txBody>
      </p:sp>
      <p:sp>
        <p:nvSpPr>
          <p:cNvPr id="5" name="页脚占位符 4">
            <a:extLst>
              <a:ext uri="{FF2B5EF4-FFF2-40B4-BE49-F238E27FC236}">
                <a16:creationId xmlns:a16="http://schemas.microsoft.com/office/drawing/2014/main" id="{FEA0AB5C-E1BD-6FB0-AE41-0F9252967CAA}"/>
              </a:ext>
            </a:extLst>
          </p:cNvPr>
          <p:cNvSpPr>
            <a:spLocks noGrp="1"/>
          </p:cNvSpPr>
          <p:nvPr>
            <p:ph type="ftr" sz="quarter" idx="3"/>
          </p:nvPr>
        </p:nvSpPr>
        <p:spPr>
          <a:xfrm>
            <a:off x="3492500" y="6237288"/>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zh-CN" altLang="en-US"/>
          </a:p>
        </p:txBody>
      </p:sp>
      <p:pic>
        <p:nvPicPr>
          <p:cNvPr id="1028" name="图片 6" descr="院徽正版.jpg">
            <a:extLst>
              <a:ext uri="{FF2B5EF4-FFF2-40B4-BE49-F238E27FC236}">
                <a16:creationId xmlns:a16="http://schemas.microsoft.com/office/drawing/2014/main" id="{ED57B22F-E5B5-8D69-0BE8-D790619BC71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9388" y="188913"/>
            <a:ext cx="76358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2">
            <a:extLst>
              <a:ext uri="{FF2B5EF4-FFF2-40B4-BE49-F238E27FC236}">
                <a16:creationId xmlns:a16="http://schemas.microsoft.com/office/drawing/2014/main" id="{A4D87223-8D7E-6AFA-1A7F-EC27D1F750CA}"/>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0113" y="188913"/>
            <a:ext cx="30130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2">
            <a:extLst>
              <a:ext uri="{FF2B5EF4-FFF2-40B4-BE49-F238E27FC236}">
                <a16:creationId xmlns:a16="http://schemas.microsoft.com/office/drawing/2014/main" id="{E8899C96-E0B4-BCA1-D36A-0D54FC26DF3C}"/>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4800600"/>
            <a:ext cx="3276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7" r:id="rId1"/>
    <p:sldLayoutId id="2147483708" r:id="rId2"/>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D937D93-FFF8-7D50-B719-1D2F50F8AAD5}"/>
              </a:ext>
            </a:extLst>
          </p:cNvPr>
          <p:cNvSpPr>
            <a:spLocks noGrp="1"/>
          </p:cNvSpPr>
          <p:nvPr>
            <p:ph type="dt" sz="half" idx="2"/>
          </p:nvPr>
        </p:nvSpPr>
        <p:spPr>
          <a:xfrm>
            <a:off x="7740650" y="6237288"/>
            <a:ext cx="1196975"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宋体" panose="02010600030101010101" pitchFamily="2" charset="-122"/>
              </a:defRPr>
            </a:lvl1pPr>
          </a:lstStyle>
          <a:p>
            <a:pPr>
              <a:defRPr/>
            </a:pPr>
            <a:fld id="{74037FBB-1C3C-4CA6-975E-38A0B03B041C}" type="datetimeFigureOut">
              <a:rPr lang="zh-CN" altLang="en-US"/>
              <a:pPr>
                <a:defRPr/>
              </a:pPr>
              <a:t>2023/11/12</a:t>
            </a:fld>
            <a:endParaRPr lang="zh-CN" altLang="en-US"/>
          </a:p>
        </p:txBody>
      </p:sp>
      <p:sp>
        <p:nvSpPr>
          <p:cNvPr id="5" name="页脚占位符 4">
            <a:extLst>
              <a:ext uri="{FF2B5EF4-FFF2-40B4-BE49-F238E27FC236}">
                <a16:creationId xmlns:a16="http://schemas.microsoft.com/office/drawing/2014/main" id="{00EE574F-37D3-3258-CF88-C50D41076871}"/>
              </a:ext>
            </a:extLst>
          </p:cNvPr>
          <p:cNvSpPr>
            <a:spLocks noGrp="1"/>
          </p:cNvSpPr>
          <p:nvPr>
            <p:ph type="ftr" sz="quarter" idx="3"/>
          </p:nvPr>
        </p:nvSpPr>
        <p:spPr>
          <a:xfrm>
            <a:off x="3492500" y="6237288"/>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zh-CN" altLang="en-US"/>
          </a:p>
        </p:txBody>
      </p:sp>
      <p:pic>
        <p:nvPicPr>
          <p:cNvPr id="1028" name="图片 6" descr="院徽正版.jpg">
            <a:extLst>
              <a:ext uri="{FF2B5EF4-FFF2-40B4-BE49-F238E27FC236}">
                <a16:creationId xmlns:a16="http://schemas.microsoft.com/office/drawing/2014/main" id="{839F076C-B42B-4D1D-E0AA-D49D7624558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79388" y="188913"/>
            <a:ext cx="76358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2">
            <a:extLst>
              <a:ext uri="{FF2B5EF4-FFF2-40B4-BE49-F238E27FC236}">
                <a16:creationId xmlns:a16="http://schemas.microsoft.com/office/drawing/2014/main" id="{AD3187AD-A13A-E3CB-EC0C-80351850B60B}"/>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l="20345" t="3917" r="58134" b="86943"/>
          <a:stretch>
            <a:fillRect/>
          </a:stretch>
        </p:blipFill>
        <p:spPr bwMode="auto">
          <a:xfrm>
            <a:off x="900113" y="188913"/>
            <a:ext cx="30130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2">
            <a:extLst>
              <a:ext uri="{FF2B5EF4-FFF2-40B4-BE49-F238E27FC236}">
                <a16:creationId xmlns:a16="http://schemas.microsoft.com/office/drawing/2014/main" id="{EC23FB21-E75B-FB9A-2E21-C1FB1525E22B}"/>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l="19830" t="77039" r="59604"/>
          <a:stretch>
            <a:fillRect/>
          </a:stretch>
        </p:blipFill>
        <p:spPr bwMode="auto">
          <a:xfrm>
            <a:off x="0" y="4800600"/>
            <a:ext cx="3276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13688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 Id="rId4" Type="http://schemas.openxmlformats.org/officeDocument/2006/relationships/image" Target="../media/image52.jpeg"/></Relationships>
</file>

<file path=ppt/slides/_rels/slide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jpe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87.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11" Type="http://schemas.openxmlformats.org/officeDocument/2006/relationships/image" Target="../media/image26.jpeg"/><Relationship Id="rId5" Type="http://schemas.openxmlformats.org/officeDocument/2006/relationships/image" Target="../media/image95.png"/><Relationship Id="rId10" Type="http://schemas.openxmlformats.org/officeDocument/2006/relationships/image" Target="../media/image88.png"/><Relationship Id="rId4" Type="http://schemas.openxmlformats.org/officeDocument/2006/relationships/image" Target="../media/image94.png"/><Relationship Id="rId9"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xml"/><Relationship Id="rId4" Type="http://schemas.openxmlformats.org/officeDocument/2006/relationships/image" Target="../media/image10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3E1C85E-25CF-2ABC-09FE-6E4AA8BD1500}"/>
              </a:ext>
            </a:extLst>
          </p:cNvPr>
          <p:cNvSpPr>
            <a:spLocks noGrp="1"/>
          </p:cNvSpPr>
          <p:nvPr>
            <p:ph type="ctrTitle"/>
          </p:nvPr>
        </p:nvSpPr>
        <p:spPr/>
        <p:txBody>
          <a:bodyPr/>
          <a:lstStyle/>
          <a:p>
            <a:pPr eaLnBrk="1" fontAlgn="auto" hangingPunct="1">
              <a:spcAft>
                <a:spcPts val="0"/>
              </a:spcAft>
              <a:defRPr/>
            </a:pPr>
            <a:r>
              <a:rPr lang="zh-CN" altLang="en-US" dirty="0">
                <a:latin typeface="+mj-ea"/>
                <a:ea typeface="+mj-ea"/>
              </a:rPr>
              <a:t>神经外科</a:t>
            </a:r>
            <a:br>
              <a:rPr lang="en-US" altLang="zh-CN" dirty="0">
                <a:latin typeface="+mj-ea"/>
                <a:ea typeface="+mj-ea"/>
              </a:rPr>
            </a:br>
            <a:r>
              <a:rPr lang="zh-CN" altLang="en-US" dirty="0">
                <a:latin typeface="+mj-ea"/>
                <a:ea typeface="+mj-ea"/>
              </a:rPr>
              <a:t>椎管肿瘤术前</a:t>
            </a:r>
            <a:r>
              <a:rPr lang="en-US" altLang="zh-CN" dirty="0">
                <a:latin typeface="+mj-ea"/>
                <a:ea typeface="+mj-ea"/>
              </a:rPr>
              <a:t>/</a:t>
            </a:r>
            <a:r>
              <a:rPr lang="zh-CN" altLang="en-US" dirty="0">
                <a:latin typeface="+mj-ea"/>
                <a:ea typeface="+mj-ea"/>
              </a:rPr>
              <a:t>后健康宣教</a:t>
            </a:r>
          </a:p>
        </p:txBody>
      </p:sp>
    </p:spTree>
  </p:cSld>
  <p:clrMapOvr>
    <a:masterClrMapping/>
  </p:clrMapOvr>
  <p:transition spd="slow" advTm="370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a:extLst>
              <a:ext uri="{FF2B5EF4-FFF2-40B4-BE49-F238E27FC236}">
                <a16:creationId xmlns:a16="http://schemas.microsoft.com/office/drawing/2014/main" id="{14777113-88DA-3356-D238-B8E9F07EC2D1}"/>
              </a:ext>
            </a:extLst>
          </p:cNvPr>
          <p:cNvSpPr>
            <a:spLocks noChangeArrowheads="1"/>
          </p:cNvSpPr>
          <p:nvPr/>
        </p:nvSpPr>
        <p:spPr bwMode="auto">
          <a:xfrm>
            <a:off x="2700338" y="981075"/>
            <a:ext cx="4356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相关检查</a:t>
            </a:r>
          </a:p>
        </p:txBody>
      </p:sp>
      <p:sp>
        <p:nvSpPr>
          <p:cNvPr id="16387" name="矩形 4">
            <a:extLst>
              <a:ext uri="{FF2B5EF4-FFF2-40B4-BE49-F238E27FC236}">
                <a16:creationId xmlns:a16="http://schemas.microsoft.com/office/drawing/2014/main" id="{D7F126E8-AF6A-5C76-919E-DB294704A1F5}"/>
              </a:ext>
            </a:extLst>
          </p:cNvPr>
          <p:cNvSpPr>
            <a:spLocks noChangeArrowheads="1"/>
          </p:cNvSpPr>
          <p:nvPr/>
        </p:nvSpPr>
        <p:spPr bwMode="auto">
          <a:xfrm>
            <a:off x="647700" y="1855788"/>
            <a:ext cx="78486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200" b="1"/>
              <a:t>  手术当天将放射科片子带入手术室</a:t>
            </a:r>
          </a:p>
        </p:txBody>
      </p:sp>
      <p:pic>
        <p:nvPicPr>
          <p:cNvPr id="16388" name="Picture 5">
            <a:extLst>
              <a:ext uri="{FF2B5EF4-FFF2-40B4-BE49-F238E27FC236}">
                <a16:creationId xmlns:a16="http://schemas.microsoft.com/office/drawing/2014/main" id="{D6080EA2-7600-B441-71FF-2F8DA30BB1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2868613"/>
            <a:ext cx="3371850"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922"/>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3">
            <a:extLst>
              <a:ext uri="{FF2B5EF4-FFF2-40B4-BE49-F238E27FC236}">
                <a16:creationId xmlns:a16="http://schemas.microsoft.com/office/drawing/2014/main" id="{CA4D49D2-21EB-FA55-B9FC-AAD9BD20107B}"/>
              </a:ext>
            </a:extLst>
          </p:cNvPr>
          <p:cNvSpPr>
            <a:spLocks noChangeArrowheads="1"/>
          </p:cNvSpPr>
          <p:nvPr/>
        </p:nvSpPr>
        <p:spPr bwMode="auto">
          <a:xfrm>
            <a:off x="2484438" y="1125538"/>
            <a:ext cx="43561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物品准备</a:t>
            </a:r>
          </a:p>
        </p:txBody>
      </p:sp>
      <p:sp>
        <p:nvSpPr>
          <p:cNvPr id="17411" name="矩形 4">
            <a:extLst>
              <a:ext uri="{FF2B5EF4-FFF2-40B4-BE49-F238E27FC236}">
                <a16:creationId xmlns:a16="http://schemas.microsoft.com/office/drawing/2014/main" id="{ABEE67A1-7BAA-9FBE-9F7F-073416ED01C0}"/>
              </a:ext>
            </a:extLst>
          </p:cNvPr>
          <p:cNvSpPr>
            <a:spLocks noChangeArrowheads="1"/>
          </p:cNvSpPr>
          <p:nvPr/>
        </p:nvSpPr>
        <p:spPr bwMode="auto">
          <a:xfrm>
            <a:off x="0" y="2708275"/>
            <a:ext cx="39608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t> 医用看护垫</a:t>
            </a:r>
            <a:r>
              <a:rPr lang="en-US" altLang="zh-CN" sz="3200" b="1"/>
              <a:t>1</a:t>
            </a:r>
            <a:r>
              <a:rPr lang="zh-CN" altLang="en-US" sz="3200" b="1"/>
              <a:t>包</a:t>
            </a:r>
            <a:endParaRPr lang="en-US" altLang="zh-CN" sz="3200" b="1"/>
          </a:p>
          <a:p>
            <a:pPr eaLnBrk="1" hangingPunct="1"/>
            <a:r>
              <a:rPr lang="zh-CN" altLang="en-US" sz="3200" b="1"/>
              <a:t> 规格</a:t>
            </a:r>
            <a:r>
              <a:rPr lang="en-US" altLang="zh-CN" sz="3200" b="1"/>
              <a:t>60cm</a:t>
            </a:r>
            <a:r>
              <a:rPr lang="zh-CN" altLang="en-US" sz="3200" b="1"/>
              <a:t>*</a:t>
            </a:r>
            <a:r>
              <a:rPr lang="en-US" altLang="zh-CN" sz="3200" b="1"/>
              <a:t>90cm</a:t>
            </a:r>
            <a:endParaRPr lang="zh-CN" altLang="en-US" sz="3200" b="1"/>
          </a:p>
        </p:txBody>
      </p:sp>
      <p:pic>
        <p:nvPicPr>
          <p:cNvPr id="17412" name="图片 1">
            <a:extLst>
              <a:ext uri="{FF2B5EF4-FFF2-40B4-BE49-F238E27FC236}">
                <a16:creationId xmlns:a16="http://schemas.microsoft.com/office/drawing/2014/main" id="{26033CE8-790A-4F51-88BD-380935B4F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2565400"/>
            <a:ext cx="309562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94"/>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1">
            <a:extLst>
              <a:ext uri="{FF2B5EF4-FFF2-40B4-BE49-F238E27FC236}">
                <a16:creationId xmlns:a16="http://schemas.microsoft.com/office/drawing/2014/main" id="{07F17BF9-1488-4F52-7227-8D25858CBA4C}"/>
              </a:ext>
            </a:extLst>
          </p:cNvPr>
          <p:cNvSpPr txBox="1">
            <a:spLocks noChangeArrowheads="1"/>
          </p:cNvSpPr>
          <p:nvPr/>
        </p:nvSpPr>
        <p:spPr bwMode="auto">
          <a:xfrm>
            <a:off x="246063" y="2349500"/>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ym typeface="+mn-ea"/>
              </a:rPr>
              <a:t>医用三角靠垫</a:t>
            </a:r>
            <a:endParaRPr lang="zh-CN" altLang="en-US" sz="2000" b="1"/>
          </a:p>
        </p:txBody>
      </p:sp>
      <p:sp>
        <p:nvSpPr>
          <p:cNvPr id="18435" name="文本框 3">
            <a:extLst>
              <a:ext uri="{FF2B5EF4-FFF2-40B4-BE49-F238E27FC236}">
                <a16:creationId xmlns:a16="http://schemas.microsoft.com/office/drawing/2014/main" id="{6F967C1D-319B-F01B-2F88-20BB6340583F}"/>
              </a:ext>
            </a:extLst>
          </p:cNvPr>
          <p:cNvSpPr txBox="1">
            <a:spLocks noChangeArrowheads="1"/>
          </p:cNvSpPr>
          <p:nvPr/>
        </p:nvSpPr>
        <p:spPr bwMode="auto">
          <a:xfrm>
            <a:off x="2555875" y="2349500"/>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latin typeface="宋体" panose="02010600030101010101" pitchFamily="2" charset="-122"/>
              </a:rPr>
              <a:t>毛巾</a:t>
            </a:r>
            <a:r>
              <a:rPr lang="en-US" altLang="zh-CN" sz="2000" b="1">
                <a:latin typeface="宋体" panose="02010600030101010101" pitchFamily="2" charset="-122"/>
              </a:rPr>
              <a:t>2</a:t>
            </a:r>
            <a:r>
              <a:rPr lang="zh-CN" altLang="en-US" sz="2000" b="1">
                <a:latin typeface="宋体" panose="02010600030101010101" pitchFamily="2" charset="-122"/>
              </a:rPr>
              <a:t>条</a:t>
            </a:r>
            <a:endParaRPr lang="zh-CN" altLang="en-US" sz="2000">
              <a:latin typeface="宋体" panose="02010600030101010101" pitchFamily="2" charset="-122"/>
            </a:endParaRPr>
          </a:p>
        </p:txBody>
      </p:sp>
      <p:pic>
        <p:nvPicPr>
          <p:cNvPr id="18436" name="图片 6">
            <a:extLst>
              <a:ext uri="{FF2B5EF4-FFF2-40B4-BE49-F238E27FC236}">
                <a16:creationId xmlns:a16="http://schemas.microsoft.com/office/drawing/2014/main" id="{EF108F4B-2796-31A2-BFCE-24A17B6F27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644900"/>
            <a:ext cx="2663825"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文本框 5">
            <a:extLst>
              <a:ext uri="{FF2B5EF4-FFF2-40B4-BE49-F238E27FC236}">
                <a16:creationId xmlns:a16="http://schemas.microsoft.com/office/drawing/2014/main" id="{10F08C12-1D62-F785-6F69-A2586C22A943}"/>
              </a:ext>
            </a:extLst>
          </p:cNvPr>
          <p:cNvSpPr txBox="1">
            <a:spLocks noChangeArrowheads="1"/>
          </p:cNvSpPr>
          <p:nvPr/>
        </p:nvSpPr>
        <p:spPr bwMode="auto">
          <a:xfrm>
            <a:off x="1185863" y="1268413"/>
            <a:ext cx="71326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600" b="1">
                <a:latin typeface="微软雅黑" panose="020B0503020204020204" pitchFamily="34" charset="-122"/>
                <a:ea typeface="微软雅黑" panose="020B0503020204020204" pitchFamily="34" charset="-122"/>
                <a:sym typeface="+mn-ea"/>
              </a:rPr>
              <a:t>术前指导</a:t>
            </a:r>
            <a:r>
              <a:rPr lang="en-US" altLang="zh-CN" sz="3600" b="1">
                <a:latin typeface="微软雅黑" panose="020B0503020204020204" pitchFamily="34" charset="-122"/>
                <a:ea typeface="微软雅黑" panose="020B0503020204020204" pitchFamily="34" charset="-122"/>
                <a:sym typeface="+mn-ea"/>
              </a:rPr>
              <a:t>—</a:t>
            </a:r>
            <a:r>
              <a:rPr lang="zh-CN" altLang="en-US" sz="3600" b="1">
                <a:solidFill>
                  <a:srgbClr val="FF0000"/>
                </a:solidFill>
                <a:latin typeface="微软雅黑" panose="020B0503020204020204" pitchFamily="34" charset="-122"/>
                <a:ea typeface="微软雅黑" panose="020B0503020204020204" pitchFamily="34" charset="-122"/>
                <a:sym typeface="+mn-ea"/>
              </a:rPr>
              <a:t>物品准备（患者自备）</a:t>
            </a:r>
          </a:p>
        </p:txBody>
      </p:sp>
      <p:pic>
        <p:nvPicPr>
          <p:cNvPr id="18438" name="图片 1">
            <a:extLst>
              <a:ext uri="{FF2B5EF4-FFF2-40B4-BE49-F238E27FC236}">
                <a16:creationId xmlns:a16="http://schemas.microsoft.com/office/drawing/2014/main" id="{9012DDA4-A5F8-0043-02B8-6AFEE133F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05263"/>
            <a:ext cx="21240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图片 7">
            <a:extLst>
              <a:ext uri="{FF2B5EF4-FFF2-40B4-BE49-F238E27FC236}">
                <a16:creationId xmlns:a16="http://schemas.microsoft.com/office/drawing/2014/main" id="{8BDDA008-3465-95C9-4AF5-AB931504A3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3860800"/>
            <a:ext cx="2016125"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文本框 2">
            <a:extLst>
              <a:ext uri="{FF2B5EF4-FFF2-40B4-BE49-F238E27FC236}">
                <a16:creationId xmlns:a16="http://schemas.microsoft.com/office/drawing/2014/main" id="{7414201C-F768-E2F1-D72A-1DA2C2D2406F}"/>
              </a:ext>
            </a:extLst>
          </p:cNvPr>
          <p:cNvSpPr txBox="1">
            <a:spLocks noChangeArrowheads="1"/>
          </p:cNvSpPr>
          <p:nvPr/>
        </p:nvSpPr>
        <p:spPr bwMode="auto">
          <a:xfrm>
            <a:off x="5072063" y="2349500"/>
            <a:ext cx="1346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sym typeface="宋体" panose="02010600030101010101" pitchFamily="2" charset="-122"/>
              </a:rPr>
              <a:t>大浴巾</a:t>
            </a:r>
            <a:r>
              <a:rPr lang="en-US" altLang="zh-CN" sz="2000" b="1">
                <a:latin typeface="宋体" panose="02010600030101010101" pitchFamily="2" charset="-122"/>
                <a:sym typeface="宋体" panose="02010600030101010101" pitchFamily="2" charset="-122"/>
              </a:rPr>
              <a:t>2</a:t>
            </a:r>
            <a:r>
              <a:rPr lang="zh-CN" altLang="en-US" sz="2000" b="1">
                <a:latin typeface="宋体" panose="02010600030101010101" pitchFamily="2" charset="-122"/>
                <a:sym typeface="宋体" panose="02010600030101010101" pitchFamily="2" charset="-122"/>
              </a:rPr>
              <a:t>条</a:t>
            </a:r>
          </a:p>
        </p:txBody>
      </p:sp>
      <p:pic>
        <p:nvPicPr>
          <p:cNvPr id="18441" name="图片 9" descr="u=1827669486,1162899474&amp;fm=15&amp;gp=0.jpg">
            <a:extLst>
              <a:ext uri="{FF2B5EF4-FFF2-40B4-BE49-F238E27FC236}">
                <a16:creationId xmlns:a16="http://schemas.microsoft.com/office/drawing/2014/main" id="{26B4342E-A49E-03F7-F60A-CDC3A0F401B3}"/>
              </a:ext>
            </a:extLst>
          </p:cNvPr>
          <p:cNvPicPr>
            <a:picLocks noChangeAspect="1"/>
          </p:cNvPicPr>
          <p:nvPr/>
        </p:nvPicPr>
        <p:blipFill>
          <a:blip r:embed="rId5">
            <a:extLst>
              <a:ext uri="{28A0092B-C50C-407E-A947-70E740481C1C}">
                <a14:useLocalDpi xmlns:a14="http://schemas.microsoft.com/office/drawing/2010/main" val="0"/>
              </a:ext>
            </a:extLst>
          </a:blip>
          <a:srcRect l="-1974"/>
          <a:stretch>
            <a:fillRect/>
          </a:stretch>
        </p:blipFill>
        <p:spPr bwMode="auto">
          <a:xfrm>
            <a:off x="6875463" y="3789363"/>
            <a:ext cx="2268537"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CC68E57B-40F3-C11F-B17E-D705FA44A2AD}"/>
              </a:ext>
            </a:extLst>
          </p:cNvPr>
          <p:cNvSpPr/>
          <p:nvPr/>
        </p:nvSpPr>
        <p:spPr>
          <a:xfrm>
            <a:off x="7019925" y="3789363"/>
            <a:ext cx="360363" cy="287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8443" name="TextBox 13">
            <a:extLst>
              <a:ext uri="{FF2B5EF4-FFF2-40B4-BE49-F238E27FC236}">
                <a16:creationId xmlns:a16="http://schemas.microsoft.com/office/drawing/2014/main" id="{C4FF4DCA-A402-BC21-AF6E-6157254D73F8}"/>
              </a:ext>
            </a:extLst>
          </p:cNvPr>
          <p:cNvSpPr txBox="1">
            <a:spLocks noChangeArrowheads="1"/>
          </p:cNvSpPr>
          <p:nvPr/>
        </p:nvSpPr>
        <p:spPr bwMode="auto">
          <a:xfrm>
            <a:off x="6875463" y="2349500"/>
            <a:ext cx="2268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一次性塑料袋若干</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框 1">
            <a:extLst>
              <a:ext uri="{FF2B5EF4-FFF2-40B4-BE49-F238E27FC236}">
                <a16:creationId xmlns:a16="http://schemas.microsoft.com/office/drawing/2014/main" id="{D496C1CE-E99A-5512-C841-407C1819ACC9}"/>
              </a:ext>
            </a:extLst>
          </p:cNvPr>
          <p:cNvSpPr txBox="1">
            <a:spLocks noChangeArrowheads="1"/>
          </p:cNvSpPr>
          <p:nvPr/>
        </p:nvSpPr>
        <p:spPr bwMode="auto">
          <a:xfrm>
            <a:off x="900113" y="2133600"/>
            <a:ext cx="13382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a:sym typeface="宋体" panose="02010600030101010101" pitchFamily="2" charset="-122"/>
              </a:rPr>
              <a:t>   腰围</a:t>
            </a:r>
            <a:endParaRPr lang="zh-CN" altLang="en-US" sz="3200"/>
          </a:p>
        </p:txBody>
      </p:sp>
      <p:sp>
        <p:nvSpPr>
          <p:cNvPr id="19459" name="文本框 3">
            <a:extLst>
              <a:ext uri="{FF2B5EF4-FFF2-40B4-BE49-F238E27FC236}">
                <a16:creationId xmlns:a16="http://schemas.microsoft.com/office/drawing/2014/main" id="{C52A22BE-654E-9E82-F52C-68F376E8FD63}"/>
              </a:ext>
            </a:extLst>
          </p:cNvPr>
          <p:cNvSpPr txBox="1">
            <a:spLocks noChangeArrowheads="1"/>
          </p:cNvSpPr>
          <p:nvPr/>
        </p:nvSpPr>
        <p:spPr bwMode="auto">
          <a:xfrm>
            <a:off x="1238250" y="1052513"/>
            <a:ext cx="66706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600" b="1">
                <a:latin typeface="微软雅黑" panose="020B0503020204020204" pitchFamily="34" charset="-122"/>
                <a:ea typeface="微软雅黑" panose="020B0503020204020204" pitchFamily="34" charset="-122"/>
                <a:sym typeface="+mn-ea"/>
              </a:rPr>
              <a:t>术前指导</a:t>
            </a:r>
            <a:r>
              <a:rPr lang="en-US" altLang="zh-CN" sz="3600" b="1">
                <a:latin typeface="微软雅黑" panose="020B0503020204020204" pitchFamily="34" charset="-122"/>
                <a:ea typeface="微软雅黑" panose="020B0503020204020204" pitchFamily="34" charset="-122"/>
                <a:sym typeface="+mn-ea"/>
              </a:rPr>
              <a:t>—</a:t>
            </a:r>
            <a:r>
              <a:rPr lang="zh-CN" altLang="en-US" sz="3600" b="1">
                <a:solidFill>
                  <a:srgbClr val="FF0000"/>
                </a:solidFill>
                <a:latin typeface="微软雅黑" panose="020B0503020204020204" pitchFamily="34" charset="-122"/>
                <a:ea typeface="微软雅黑" panose="020B0503020204020204" pitchFamily="34" charset="-122"/>
                <a:sym typeface="+mn-ea"/>
              </a:rPr>
              <a:t>物品准备（医院备）</a:t>
            </a:r>
            <a:endParaRPr lang="zh-CN" altLang="en-US" sz="3600" noProof="1">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0528483-3B67-C0E9-D0A4-50472A1EAC75}"/>
              </a:ext>
            </a:extLst>
          </p:cNvPr>
          <p:cNvSpPr/>
          <p:nvPr/>
        </p:nvSpPr>
        <p:spPr>
          <a:xfrm>
            <a:off x="4548188" y="2155825"/>
            <a:ext cx="1728787" cy="93662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zh-CN" altLang="en-US"/>
          </a:p>
        </p:txBody>
      </p:sp>
      <p:sp>
        <p:nvSpPr>
          <p:cNvPr id="19461" name="文本框 4">
            <a:extLst>
              <a:ext uri="{FF2B5EF4-FFF2-40B4-BE49-F238E27FC236}">
                <a16:creationId xmlns:a16="http://schemas.microsoft.com/office/drawing/2014/main" id="{A786C088-6667-A9FC-36B0-8CC3E2FD9648}"/>
              </a:ext>
            </a:extLst>
          </p:cNvPr>
          <p:cNvSpPr txBox="1">
            <a:spLocks noChangeArrowheads="1"/>
          </p:cNvSpPr>
          <p:nvPr/>
        </p:nvSpPr>
        <p:spPr bwMode="auto">
          <a:xfrm>
            <a:off x="5795963" y="2060575"/>
            <a:ext cx="1000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b="1"/>
              <a:t>颈托</a:t>
            </a:r>
          </a:p>
        </p:txBody>
      </p:sp>
      <p:pic>
        <p:nvPicPr>
          <p:cNvPr id="19462" name="Picture 2" descr="F:\A.jpg">
            <a:extLst>
              <a:ext uri="{FF2B5EF4-FFF2-40B4-BE49-F238E27FC236}">
                <a16:creationId xmlns:a16="http://schemas.microsoft.com/office/drawing/2014/main" id="{8335B395-7790-A965-4137-58D4D35AC0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2997200"/>
            <a:ext cx="20875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图片 5" descr="IMG_20200812_085202 (1)">
            <a:extLst>
              <a:ext uri="{FF2B5EF4-FFF2-40B4-BE49-F238E27FC236}">
                <a16:creationId xmlns:a16="http://schemas.microsoft.com/office/drawing/2014/main" id="{DF6CB4CE-A5F6-6B6F-338A-3FD3842819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068638"/>
            <a:ext cx="2262187"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3">
            <a:extLst>
              <a:ext uri="{FF2B5EF4-FFF2-40B4-BE49-F238E27FC236}">
                <a16:creationId xmlns:a16="http://schemas.microsoft.com/office/drawing/2014/main" id="{CB4E94BA-B20E-752D-12A1-D4B01929A17B}"/>
              </a:ext>
            </a:extLst>
          </p:cNvPr>
          <p:cNvSpPr>
            <a:spLocks noChangeArrowheads="1"/>
          </p:cNvSpPr>
          <p:nvPr/>
        </p:nvSpPr>
        <p:spPr bwMode="auto">
          <a:xfrm>
            <a:off x="2411413" y="1125538"/>
            <a:ext cx="4352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手术当天</a:t>
            </a:r>
          </a:p>
        </p:txBody>
      </p:sp>
      <p:sp>
        <p:nvSpPr>
          <p:cNvPr id="20483" name="矩形 5">
            <a:extLst>
              <a:ext uri="{FF2B5EF4-FFF2-40B4-BE49-F238E27FC236}">
                <a16:creationId xmlns:a16="http://schemas.microsoft.com/office/drawing/2014/main" id="{A02F15E5-5602-DEC9-603C-5AD98A6F04C8}"/>
              </a:ext>
            </a:extLst>
          </p:cNvPr>
          <p:cNvSpPr>
            <a:spLocks noChangeArrowheads="1"/>
          </p:cNvSpPr>
          <p:nvPr/>
        </p:nvSpPr>
        <p:spPr bwMode="auto">
          <a:xfrm>
            <a:off x="468313" y="1989138"/>
            <a:ext cx="8208962" cy="403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3200" b="1">
                <a:latin typeface="宋体" panose="02010600030101010101" pitchFamily="2" charset="-122"/>
              </a:rPr>
              <a:t>为保证患者术后安全，护士会按照护理级别进行巡视，轻拍患者肩部，确定患者意识情况，在此期间可能会影响患者或家属休息，请您配合。</a:t>
            </a:r>
            <a:endParaRPr lang="en-US" altLang="zh-CN" sz="3200" b="1">
              <a:latin typeface="宋体" panose="02010600030101010101" pitchFamily="2" charset="-122"/>
            </a:endParaRPr>
          </a:p>
          <a:p>
            <a:pPr eaLnBrk="1" hangingPunct="1">
              <a:buFont typeface="Arial" panose="020B0604020202020204" pitchFamily="34" charset="0"/>
              <a:buNone/>
            </a:pPr>
            <a:endParaRPr lang="en-US" altLang="zh-CN"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2.</a:t>
            </a:r>
            <a:r>
              <a:rPr lang="zh-CN" altLang="en-US" sz="3200" b="1">
                <a:latin typeface="宋体" panose="02010600030101010101" pitchFamily="2" charset="-122"/>
              </a:rPr>
              <a:t>建议家属手术当晚不租床睡觉，陪伴患者左右。留出充足的空间走动，以防抢救时延误时间。</a:t>
            </a:r>
          </a:p>
        </p:txBody>
      </p:sp>
    </p:spTree>
  </p:cSld>
  <p:clrMapOvr>
    <a:masterClrMapping/>
  </p:clrMapOvr>
  <p:transition advTm="10782"/>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a:extLst>
              <a:ext uri="{FF2B5EF4-FFF2-40B4-BE49-F238E27FC236}">
                <a16:creationId xmlns:a16="http://schemas.microsoft.com/office/drawing/2014/main" id="{38AD04FD-1516-E466-E506-697DC87A8831}"/>
              </a:ext>
            </a:extLst>
          </p:cNvPr>
          <p:cNvSpPr>
            <a:spLocks noChangeArrowheads="1"/>
          </p:cNvSpPr>
          <p:nvPr/>
        </p:nvSpPr>
        <p:spPr bwMode="auto">
          <a:xfrm>
            <a:off x="323850" y="2492375"/>
            <a:ext cx="8424863"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3200" b="1">
                <a:latin typeface="宋体" panose="02010600030101010101" pitchFamily="2" charset="-122"/>
              </a:rPr>
              <a:t>术后返回病房，随时呼唤患者，要求患者不熟睡，家属轻拍肩部，患者可睁眼，可正确回答问题。</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t>2.</a:t>
            </a:r>
            <a:r>
              <a:rPr lang="zh-CN" altLang="en-US" sz="3200" b="1">
                <a:latin typeface="宋体" panose="02010600030101010101" pitchFamily="2" charset="-122"/>
              </a:rPr>
              <a:t>如有</a:t>
            </a:r>
            <a:r>
              <a:rPr lang="zh-CN" altLang="en-US" sz="3200" b="1">
                <a:solidFill>
                  <a:srgbClr val="FF0000"/>
                </a:solidFill>
                <a:latin typeface="宋体" panose="02010600030101010101" pitchFamily="2" charset="-122"/>
              </a:rPr>
              <a:t>异常打鼾声，言语模糊</a:t>
            </a:r>
            <a:r>
              <a:rPr lang="zh-CN" altLang="en-US" sz="3200" b="1">
                <a:latin typeface="宋体" panose="02010600030101010101" pitchFamily="2" charset="-122"/>
              </a:rPr>
              <a:t>时，及时按呼叫器</a:t>
            </a:r>
            <a:r>
              <a:rPr lang="zh-CN" altLang="en-US" sz="3200" b="1"/>
              <a:t>。</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endParaRPr lang="en-US" altLang="zh-CN" sz="3200" b="1">
              <a:latin typeface="宋体" panose="02010600030101010101" pitchFamily="2" charset="-122"/>
            </a:endParaRPr>
          </a:p>
          <a:p>
            <a:pPr eaLnBrk="1" hangingPunct="1">
              <a:buFont typeface="Arial" panose="020B0604020202020204" pitchFamily="34" charset="0"/>
              <a:buChar char="•"/>
            </a:pPr>
            <a:endParaRPr lang="en-US" altLang="zh-CN" sz="3200" b="1">
              <a:latin typeface="宋体" panose="02010600030101010101" pitchFamily="2" charset="-122"/>
            </a:endParaRPr>
          </a:p>
          <a:p>
            <a:pPr eaLnBrk="1" hangingPunct="1">
              <a:buFont typeface="Arial" panose="020B0604020202020204" pitchFamily="34" charset="0"/>
              <a:buChar char="•"/>
            </a:pPr>
            <a:endParaRPr lang="zh-CN" altLang="en-US" sz="3200" b="1">
              <a:latin typeface="宋体" panose="02010600030101010101" pitchFamily="2" charset="-122"/>
            </a:endParaRPr>
          </a:p>
          <a:p>
            <a:pPr eaLnBrk="1" hangingPunct="1">
              <a:buFont typeface="Arial" panose="020B0604020202020204" pitchFamily="34" charset="0"/>
              <a:buChar char="•"/>
            </a:pPr>
            <a:endParaRPr lang="zh-CN" altLang="en-US" sz="3200">
              <a:latin typeface="宋体" panose="02010600030101010101" pitchFamily="2" charset="-122"/>
            </a:endParaRPr>
          </a:p>
        </p:txBody>
      </p:sp>
      <p:sp>
        <p:nvSpPr>
          <p:cNvPr id="21507" name="矩形 5">
            <a:extLst>
              <a:ext uri="{FF2B5EF4-FFF2-40B4-BE49-F238E27FC236}">
                <a16:creationId xmlns:a16="http://schemas.microsoft.com/office/drawing/2014/main" id="{9C395473-1DD7-59C6-05EE-E8D05050B087}"/>
              </a:ext>
            </a:extLst>
          </p:cNvPr>
          <p:cNvSpPr>
            <a:spLocks noChangeArrowheads="1"/>
          </p:cNvSpPr>
          <p:nvPr/>
        </p:nvSpPr>
        <p:spPr bwMode="auto">
          <a:xfrm>
            <a:off x="2339975" y="1341438"/>
            <a:ext cx="4354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手术当天</a:t>
            </a:r>
          </a:p>
        </p:txBody>
      </p:sp>
    </p:spTree>
  </p:cSld>
  <p:clrMapOvr>
    <a:masterClrMapping/>
  </p:clrMapOvr>
  <p:transition advTm="1007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E796CE3D-2EA4-323A-FE18-9853238FE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5CBC49EA-8FA8-D266-C03F-27BAB94FC59B}"/>
              </a:ext>
            </a:extLst>
          </p:cNvPr>
          <p:cNvSpPr/>
          <p:nvPr/>
        </p:nvSpPr>
        <p:spPr>
          <a:xfrm>
            <a:off x="0" y="260350"/>
            <a:ext cx="147637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2532" name="TextBox 7">
            <a:extLst>
              <a:ext uri="{FF2B5EF4-FFF2-40B4-BE49-F238E27FC236}">
                <a16:creationId xmlns:a16="http://schemas.microsoft.com/office/drawing/2014/main" id="{73E7982F-41B6-03B4-B2D1-39FB700F481D}"/>
              </a:ext>
            </a:extLst>
          </p:cNvPr>
          <p:cNvSpPr txBox="1">
            <a:spLocks noChangeArrowheads="1"/>
          </p:cNvSpPr>
          <p:nvPr/>
        </p:nvSpPr>
        <p:spPr bwMode="auto">
          <a:xfrm>
            <a:off x="2195513" y="404813"/>
            <a:ext cx="51133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下肢深静脉血栓的预防</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BDAA6777-11C0-17FF-8ED9-762B34CF8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7d99e6e70ecefd6bbf1ce45b272ba7b">
            <a:hlinkClick r:id="" action="ppaction://media"/>
            <a:extLst>
              <a:ext uri="{FF2B5EF4-FFF2-40B4-BE49-F238E27FC236}">
                <a16:creationId xmlns:a16="http://schemas.microsoft.com/office/drawing/2014/main" id="{8441D9CC-5AD2-5AC3-4E04-84B2AA6D230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bwMode="auto">
          <a:xfrm>
            <a:off x="1187450" y="1268413"/>
            <a:ext cx="64801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1">
            <a:extLst>
              <a:ext uri="{FF2B5EF4-FFF2-40B4-BE49-F238E27FC236}">
                <a16:creationId xmlns:a16="http://schemas.microsoft.com/office/drawing/2014/main" id="{F5E3DCEB-7435-103E-D55F-E139BBAA3893}"/>
              </a:ext>
            </a:extLst>
          </p:cNvPr>
          <p:cNvSpPr>
            <a:spLocks noChangeArrowheads="1"/>
          </p:cNvSpPr>
          <p:nvPr/>
        </p:nvSpPr>
        <p:spPr bwMode="auto">
          <a:xfrm>
            <a:off x="2235200" y="1052513"/>
            <a:ext cx="4838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体位（一）</a:t>
            </a:r>
          </a:p>
        </p:txBody>
      </p:sp>
      <p:sp>
        <p:nvSpPr>
          <p:cNvPr id="15363" name="矩形 2">
            <a:extLst>
              <a:ext uri="{FF2B5EF4-FFF2-40B4-BE49-F238E27FC236}">
                <a16:creationId xmlns:a16="http://schemas.microsoft.com/office/drawing/2014/main" id="{79779A5D-9591-7A3C-3662-ECCF27500A67}"/>
              </a:ext>
            </a:extLst>
          </p:cNvPr>
          <p:cNvSpPr/>
          <p:nvPr/>
        </p:nvSpPr>
        <p:spPr>
          <a:xfrm>
            <a:off x="539750" y="1989138"/>
            <a:ext cx="8353425" cy="4030662"/>
          </a:xfrm>
          <a:prstGeom prst="rect">
            <a:avLst/>
          </a:prstGeom>
          <a:noFill/>
          <a:ln w="9525">
            <a:noFill/>
          </a:ln>
        </p:spPr>
        <p:txBody>
          <a:bodyPr>
            <a:spAutoFit/>
          </a:bodyPr>
          <a:lstStyle/>
          <a:p>
            <a:pPr marL="342900" indent="-342900" eaLnBrk="1" hangingPunct="1">
              <a:buFont typeface="Arial" panose="020B0604020202020204" pitchFamily="34" charset="0"/>
              <a:buNone/>
              <a:defRPr/>
            </a:pPr>
            <a:r>
              <a:rPr lang="en-US" altLang="zh-CN" sz="3200" b="1" noProof="1">
                <a:latin typeface="宋体" panose="02010600030101010101" pitchFamily="2" charset="-122"/>
              </a:rPr>
              <a:t>1.</a:t>
            </a:r>
            <a:r>
              <a:rPr lang="zh-CN" altLang="en-US" sz="3200" b="1" noProof="1">
                <a:latin typeface="宋体" panose="02010600030101010101" pitchFamily="2" charset="-122"/>
              </a:rPr>
              <a:t>平卧佩戴颈托或腰围</a:t>
            </a:r>
            <a:r>
              <a:rPr lang="en-US" altLang="zh-CN" sz="3200" b="1" noProof="1">
                <a:solidFill>
                  <a:srgbClr val="FF0000"/>
                </a:solidFill>
                <a:latin typeface="宋体" panose="02010600030101010101" pitchFamily="2" charset="-122"/>
              </a:rPr>
              <a:t>6</a:t>
            </a:r>
            <a:r>
              <a:rPr lang="zh-CN" altLang="en-US" sz="3200" b="1" noProof="1">
                <a:solidFill>
                  <a:srgbClr val="FF0000"/>
                </a:solidFill>
                <a:latin typeface="宋体" panose="02010600030101010101" pitchFamily="2" charset="-122"/>
              </a:rPr>
              <a:t>小时</a:t>
            </a:r>
            <a:r>
              <a:rPr lang="zh-CN" altLang="en-US" sz="3200" b="1" noProof="1">
                <a:latin typeface="宋体" panose="02010600030101010101" pitchFamily="2" charset="-122"/>
              </a:rPr>
              <a:t>（不枕枕头）；</a:t>
            </a:r>
            <a:endParaRPr lang="en-US" altLang="zh-CN" sz="3200" b="1" noProof="1">
              <a:latin typeface="宋体" panose="02010600030101010101" pitchFamily="2" charset="-122"/>
            </a:endParaRPr>
          </a:p>
          <a:p>
            <a:pPr marL="342900" indent="-342900" eaLnBrk="1" hangingPunct="1">
              <a:buFont typeface="Arial" panose="020B0604020202020204" pitchFamily="34" charset="0"/>
              <a:buNone/>
              <a:defRPr/>
            </a:pPr>
            <a:r>
              <a:rPr lang="zh-CN" altLang="en-US" sz="3200" b="1" noProof="1">
                <a:latin typeface="宋体" panose="02010600030101010101" pitchFamily="2" charset="-122"/>
              </a:rPr>
              <a:t>术后</a:t>
            </a:r>
            <a:r>
              <a:rPr lang="en-US" altLang="zh-CN" sz="3200" b="1" noProof="1">
                <a:solidFill>
                  <a:srgbClr val="FF0000"/>
                </a:solidFill>
                <a:latin typeface="宋体" panose="02010600030101010101" pitchFamily="2" charset="-122"/>
              </a:rPr>
              <a:t>6</a:t>
            </a:r>
            <a:r>
              <a:rPr lang="zh-CN" altLang="en-US" sz="3200" b="1" noProof="1">
                <a:solidFill>
                  <a:srgbClr val="FF0000"/>
                </a:solidFill>
                <a:latin typeface="宋体" panose="02010600030101010101" pitchFamily="2" charset="-122"/>
              </a:rPr>
              <a:t>小时后</a:t>
            </a:r>
            <a:r>
              <a:rPr lang="zh-CN" altLang="en-US" sz="3200" b="1" noProof="1">
                <a:latin typeface="宋体" panose="02010600030101010101" pitchFamily="2" charset="-122"/>
              </a:rPr>
              <a:t>，护士协助患者轴线翻身。</a:t>
            </a:r>
          </a:p>
          <a:p>
            <a:pPr marL="342900" indent="-342900" eaLnBrk="1" hangingPunct="1">
              <a:buFont typeface="Arial" panose="020B0604020202020204" pitchFamily="34" charset="0"/>
              <a:buNone/>
              <a:defRPr/>
            </a:pPr>
            <a:endParaRPr lang="en-US" altLang="zh-CN" sz="3200" b="1" noProof="1"/>
          </a:p>
          <a:p>
            <a:pPr eaLnBrk="1" hangingPunct="1">
              <a:buFont typeface="Arial" panose="020B0604020202020204" pitchFamily="34" charset="0"/>
              <a:buNone/>
              <a:defRPr/>
            </a:pPr>
            <a:endParaRPr lang="zh-CN" altLang="en-US" sz="3200" b="1" noProof="1">
              <a:latin typeface="宋体" panose="02010600030101010101" pitchFamily="2" charset="-122"/>
            </a:endParaRPr>
          </a:p>
          <a:p>
            <a:pPr marL="342900" indent="-342900" eaLnBrk="1" hangingPunct="1">
              <a:buFont typeface="Arial" panose="020B0604020202020204" pitchFamily="34" charset="0"/>
              <a:buChar char="•"/>
              <a:defRPr/>
            </a:pPr>
            <a:endParaRPr lang="en-US" altLang="zh-CN" sz="3200" b="1" noProof="1">
              <a:latin typeface="宋体" panose="02010600030101010101" pitchFamily="2" charset="-122"/>
            </a:endParaRPr>
          </a:p>
          <a:p>
            <a:pPr marL="342900" indent="-342900" eaLnBrk="1" hangingPunct="1">
              <a:buFont typeface="Arial" panose="020B0604020202020204" pitchFamily="34" charset="0"/>
              <a:buChar char="•"/>
              <a:defRPr/>
            </a:pPr>
            <a:endParaRPr lang="zh-CN" altLang="en-US" sz="3200" b="1" noProof="1">
              <a:latin typeface="宋体" panose="02010600030101010101" pitchFamily="2" charset="-122"/>
            </a:endParaRPr>
          </a:p>
          <a:p>
            <a:pPr marL="342900" indent="-342900" eaLnBrk="1" hangingPunct="1">
              <a:buFont typeface="Arial" panose="020B0604020202020204" pitchFamily="34" charset="0"/>
              <a:buChar char="•"/>
              <a:defRPr/>
            </a:pPr>
            <a:endParaRPr lang="zh-CN" altLang="en-US" sz="3200" b="1" noProof="1"/>
          </a:p>
          <a:p>
            <a:pPr marL="342900" indent="-342900" eaLnBrk="1" hangingPunct="1">
              <a:buFont typeface="Arial" panose="020B0604020202020204" pitchFamily="34" charset="0"/>
              <a:buChar char="•"/>
              <a:defRPr/>
            </a:pPr>
            <a:endParaRPr lang="zh-CN" altLang="en-US" sz="3200" b="1" noProof="1"/>
          </a:p>
        </p:txBody>
      </p:sp>
      <p:pic>
        <p:nvPicPr>
          <p:cNvPr id="24580" name="图片 6" descr="IMG_20200812_084613">
            <a:extLst>
              <a:ext uri="{FF2B5EF4-FFF2-40B4-BE49-F238E27FC236}">
                <a16:creationId xmlns:a16="http://schemas.microsoft.com/office/drawing/2014/main" id="{0C0B270E-4109-9AB8-FF78-D34B85C81BBA}"/>
              </a:ext>
            </a:extLst>
          </p:cNvPr>
          <p:cNvPicPr>
            <a:picLocks noChangeAspect="1"/>
          </p:cNvPicPr>
          <p:nvPr/>
        </p:nvPicPr>
        <p:blipFill>
          <a:blip r:embed="rId2">
            <a:extLst>
              <a:ext uri="{28A0092B-C50C-407E-A947-70E740481C1C}">
                <a14:useLocalDpi xmlns:a14="http://schemas.microsoft.com/office/drawing/2010/main" val="0"/>
              </a:ext>
            </a:extLst>
          </a:blip>
          <a:srcRect t="-14665"/>
          <a:stretch>
            <a:fillRect/>
          </a:stretch>
        </p:blipFill>
        <p:spPr bwMode="auto">
          <a:xfrm>
            <a:off x="323850" y="2997200"/>
            <a:ext cx="3716338"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图片 3">
            <a:extLst>
              <a:ext uri="{FF2B5EF4-FFF2-40B4-BE49-F238E27FC236}">
                <a16:creationId xmlns:a16="http://schemas.microsoft.com/office/drawing/2014/main" id="{DBE182D4-D969-799E-E862-0CB6D98F7D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3284538"/>
            <a:ext cx="4024313"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文本框 7">
            <a:extLst>
              <a:ext uri="{FF2B5EF4-FFF2-40B4-BE49-F238E27FC236}">
                <a16:creationId xmlns:a16="http://schemas.microsoft.com/office/drawing/2014/main" id="{A62009B0-AEC7-84F2-505E-CE386EEB9AB1}"/>
              </a:ext>
            </a:extLst>
          </p:cNvPr>
          <p:cNvSpPr txBox="1">
            <a:spLocks noChangeArrowheads="1"/>
          </p:cNvSpPr>
          <p:nvPr/>
        </p:nvSpPr>
        <p:spPr bwMode="auto">
          <a:xfrm>
            <a:off x="752475" y="5842000"/>
            <a:ext cx="25066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latin typeface="宋体" panose="02010600030101010101" pitchFamily="2" charset="-122"/>
              </a:rPr>
              <a:t>6</a:t>
            </a:r>
            <a:r>
              <a:rPr lang="zh-CN" altLang="en-US" sz="2800" b="1">
                <a:latin typeface="宋体" panose="02010600030101010101" pitchFamily="2" charset="-122"/>
              </a:rPr>
              <a:t>小时之内平卧</a:t>
            </a:r>
            <a:endParaRPr lang="zh-CN" altLang="en-US" sz="2800"/>
          </a:p>
        </p:txBody>
      </p:sp>
      <p:sp>
        <p:nvSpPr>
          <p:cNvPr id="24583" name="文本框 8">
            <a:extLst>
              <a:ext uri="{FF2B5EF4-FFF2-40B4-BE49-F238E27FC236}">
                <a16:creationId xmlns:a16="http://schemas.microsoft.com/office/drawing/2014/main" id="{09AEE5C5-D702-A1CC-AA6D-3BAC29D2B57B}"/>
              </a:ext>
            </a:extLst>
          </p:cNvPr>
          <p:cNvSpPr txBox="1">
            <a:spLocks noChangeArrowheads="1"/>
          </p:cNvSpPr>
          <p:nvPr/>
        </p:nvSpPr>
        <p:spPr bwMode="auto">
          <a:xfrm>
            <a:off x="4994275" y="5780088"/>
            <a:ext cx="3652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a:latin typeface="宋体" panose="02010600030101010101" pitchFamily="2" charset="-122"/>
                <a:sym typeface="宋体" panose="02010600030101010101" pitchFamily="2" charset="-122"/>
              </a:rPr>
              <a:t>6</a:t>
            </a:r>
            <a:r>
              <a:rPr lang="zh-CN" altLang="en-US" sz="3200" b="1">
                <a:latin typeface="宋体" panose="02010600030101010101" pitchFamily="2" charset="-122"/>
                <a:sym typeface="宋体" panose="02010600030101010101" pitchFamily="2" charset="-122"/>
              </a:rPr>
              <a:t>小时之后轴线翻身</a:t>
            </a:r>
            <a:endParaRPr lang="zh-CN" altLang="en-US" sz="3200"/>
          </a:p>
        </p:txBody>
      </p:sp>
      <p:sp>
        <p:nvSpPr>
          <p:cNvPr id="13" name="减号 12">
            <a:extLst>
              <a:ext uri="{FF2B5EF4-FFF2-40B4-BE49-F238E27FC236}">
                <a16:creationId xmlns:a16="http://schemas.microsoft.com/office/drawing/2014/main" id="{EF851694-8877-4496-8DF7-7F05F717FED6}"/>
              </a:ext>
            </a:extLst>
          </p:cNvPr>
          <p:cNvSpPr/>
          <p:nvPr/>
        </p:nvSpPr>
        <p:spPr>
          <a:xfrm rot="4920000">
            <a:off x="2685256" y="4291807"/>
            <a:ext cx="974725" cy="671512"/>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Tree>
  </p:cSld>
  <p:clrMapOvr>
    <a:masterClrMapping/>
  </p:clrMapOvr>
  <p:transition advTm="10047"/>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EA5A803-E39B-AD54-671C-84D685FF7F90}"/>
              </a:ext>
            </a:extLst>
          </p:cNvPr>
          <p:cNvSpPr/>
          <p:nvPr/>
        </p:nvSpPr>
        <p:spPr>
          <a:xfrm>
            <a:off x="0" y="1916113"/>
            <a:ext cx="8385175" cy="1076325"/>
          </a:xfrm>
          <a:prstGeom prst="rect">
            <a:avLst/>
          </a:prstGeom>
        </p:spPr>
        <p:txBody>
          <a:bodyPr>
            <a:spAutoFit/>
          </a:bodyPr>
          <a:lstStyle/>
          <a:p>
            <a:pPr eaLnBrk="1" hangingPunct="1">
              <a:defRPr/>
            </a:pPr>
            <a:r>
              <a:rPr lang="zh-CN" altLang="en-US" sz="3200" b="1" dirty="0">
                <a:latin typeface="+mn-ea"/>
                <a:ea typeface="+mn-ea"/>
              </a:rPr>
              <a:t>    又称脊髓肿瘤，是指发生在脊髓本身和椎管内与脊髓邻近组织的原发性或转移性肿瘤。</a:t>
            </a:r>
            <a:endParaRPr lang="en-US" altLang="zh-CN" sz="3200" b="1" dirty="0">
              <a:latin typeface="+mn-ea"/>
              <a:ea typeface="+mn-ea"/>
            </a:endParaRPr>
          </a:p>
        </p:txBody>
      </p:sp>
      <p:sp>
        <p:nvSpPr>
          <p:cNvPr id="7171" name="TextBox 2">
            <a:extLst>
              <a:ext uri="{FF2B5EF4-FFF2-40B4-BE49-F238E27FC236}">
                <a16:creationId xmlns:a16="http://schemas.microsoft.com/office/drawing/2014/main" id="{3B5B7E0C-089E-5879-3B8F-C43D22B2866C}"/>
              </a:ext>
            </a:extLst>
          </p:cNvPr>
          <p:cNvSpPr txBox="1">
            <a:spLocks noChangeArrowheads="1"/>
          </p:cNvSpPr>
          <p:nvPr/>
        </p:nvSpPr>
        <p:spPr bwMode="auto">
          <a:xfrm>
            <a:off x="3203575" y="1052513"/>
            <a:ext cx="2501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椎管内肿瘤</a:t>
            </a:r>
          </a:p>
        </p:txBody>
      </p:sp>
      <p:pic>
        <p:nvPicPr>
          <p:cNvPr id="7172" name="Picture 2">
            <a:extLst>
              <a:ext uri="{FF2B5EF4-FFF2-40B4-BE49-F238E27FC236}">
                <a16:creationId xmlns:a16="http://schemas.microsoft.com/office/drawing/2014/main" id="{E93F8C33-2381-5E46-0852-B459796EDE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3429000"/>
            <a:ext cx="30702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2">
            <a:extLst>
              <a:ext uri="{FF2B5EF4-FFF2-40B4-BE49-F238E27FC236}">
                <a16:creationId xmlns:a16="http://schemas.microsoft.com/office/drawing/2014/main" id="{5FFF2EB7-9D2E-9F33-08A2-0D810C4DCA23}"/>
              </a:ext>
            </a:extLst>
          </p:cNvPr>
          <p:cNvPicPr>
            <a:picLocks noChangeAspect="1"/>
          </p:cNvPicPr>
          <p:nvPr/>
        </p:nvPicPr>
        <p:blipFill>
          <a:blip r:embed="rId3">
            <a:extLst>
              <a:ext uri="{28A0092B-C50C-407E-A947-70E740481C1C}">
                <a14:useLocalDpi xmlns:a14="http://schemas.microsoft.com/office/drawing/2010/main" val="0"/>
              </a:ext>
            </a:extLst>
          </a:blip>
          <a:srcRect r="15231" b="3874"/>
          <a:stretch>
            <a:fillRect/>
          </a:stretch>
        </p:blipFill>
        <p:spPr bwMode="auto">
          <a:xfrm>
            <a:off x="250825" y="3429000"/>
            <a:ext cx="377983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文本框 1">
            <a:extLst>
              <a:ext uri="{FF2B5EF4-FFF2-40B4-BE49-F238E27FC236}">
                <a16:creationId xmlns:a16="http://schemas.microsoft.com/office/drawing/2014/main" id="{A817E373-6302-C76E-3A56-E8F7ADFAC819}"/>
              </a:ext>
            </a:extLst>
          </p:cNvPr>
          <p:cNvSpPr txBox="1">
            <a:spLocks noChangeArrowheads="1"/>
          </p:cNvSpPr>
          <p:nvPr/>
        </p:nvSpPr>
        <p:spPr bwMode="auto">
          <a:xfrm>
            <a:off x="2379663" y="908050"/>
            <a:ext cx="4838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sym typeface="+mn-ea"/>
              </a:rPr>
              <a:t>术后指导</a:t>
            </a:r>
            <a:r>
              <a:rPr lang="en-US" altLang="zh-CN" sz="3600" b="1">
                <a:latin typeface="微软雅黑" panose="020B0503020204020204" pitchFamily="34" charset="-122"/>
                <a:ea typeface="微软雅黑" panose="020B0503020204020204" pitchFamily="34" charset="-122"/>
                <a:sym typeface="+mn-ea"/>
              </a:rPr>
              <a:t>—</a:t>
            </a:r>
            <a:r>
              <a:rPr lang="zh-CN" altLang="en-US" sz="3600" b="1">
                <a:solidFill>
                  <a:srgbClr val="FF0000"/>
                </a:solidFill>
                <a:latin typeface="微软雅黑" panose="020B0503020204020204" pitchFamily="34" charset="-122"/>
                <a:ea typeface="微软雅黑" panose="020B0503020204020204" pitchFamily="34" charset="-122"/>
                <a:sym typeface="+mn-ea"/>
              </a:rPr>
              <a:t>体位（二）</a:t>
            </a:r>
          </a:p>
        </p:txBody>
      </p:sp>
      <p:sp>
        <p:nvSpPr>
          <p:cNvPr id="25603" name="文本框 3">
            <a:extLst>
              <a:ext uri="{FF2B5EF4-FFF2-40B4-BE49-F238E27FC236}">
                <a16:creationId xmlns:a16="http://schemas.microsoft.com/office/drawing/2014/main" id="{FF7C23C5-84DA-6DB9-ECB3-6A47FE82DB67}"/>
              </a:ext>
            </a:extLst>
          </p:cNvPr>
          <p:cNvSpPr txBox="1">
            <a:spLocks noChangeArrowheads="1"/>
          </p:cNvSpPr>
          <p:nvPr/>
        </p:nvSpPr>
        <p:spPr bwMode="auto">
          <a:xfrm>
            <a:off x="611188" y="1916113"/>
            <a:ext cx="7591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rPr>
              <a:t>轴线翻身</a:t>
            </a:r>
            <a:r>
              <a:rPr lang="zh-CN" altLang="en-US" sz="2400"/>
              <a:t>：</a:t>
            </a:r>
            <a:r>
              <a:rPr lang="zh-CN" altLang="en-US" sz="2400" b="1"/>
              <a:t>由</a:t>
            </a:r>
            <a:r>
              <a:rPr lang="en-US" altLang="zh-CN" sz="2400" b="1"/>
              <a:t>1-2</a:t>
            </a:r>
            <a:r>
              <a:rPr lang="zh-CN" altLang="en-US" sz="2400" b="1"/>
              <a:t>名护士及家属协助患者进行翻身，使患者在翻身的时候，脊柱保持一条直线，身体不扭曲，像轮轴转动一样的翻身方法。 </a:t>
            </a:r>
          </a:p>
        </p:txBody>
      </p:sp>
      <p:pic>
        <p:nvPicPr>
          <p:cNvPr id="25604" name="图片 3">
            <a:extLst>
              <a:ext uri="{FF2B5EF4-FFF2-40B4-BE49-F238E27FC236}">
                <a16:creationId xmlns:a16="http://schemas.microsoft.com/office/drawing/2014/main" id="{65737B9F-9535-9807-ED35-54F565094F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150" y="3063875"/>
            <a:ext cx="3670300" cy="272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文本框 3">
            <a:extLst>
              <a:ext uri="{FF2B5EF4-FFF2-40B4-BE49-F238E27FC236}">
                <a16:creationId xmlns:a16="http://schemas.microsoft.com/office/drawing/2014/main" id="{68E8D05C-53D3-B608-D0FC-37E23A950D00}"/>
              </a:ext>
            </a:extLst>
          </p:cNvPr>
          <p:cNvSpPr txBox="1">
            <a:spLocks noChangeArrowheads="1"/>
          </p:cNvSpPr>
          <p:nvPr/>
        </p:nvSpPr>
        <p:spPr bwMode="auto">
          <a:xfrm>
            <a:off x="2886075" y="5489575"/>
            <a:ext cx="4603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颈</a:t>
            </a:r>
          </a:p>
        </p:txBody>
      </p:sp>
      <p:sp>
        <p:nvSpPr>
          <p:cNvPr id="25606" name="文本框 4">
            <a:extLst>
              <a:ext uri="{FF2B5EF4-FFF2-40B4-BE49-F238E27FC236}">
                <a16:creationId xmlns:a16="http://schemas.microsoft.com/office/drawing/2014/main" id="{CCD28410-31E5-FB72-1427-3A48FE9FD29F}"/>
              </a:ext>
            </a:extLst>
          </p:cNvPr>
          <p:cNvSpPr txBox="1">
            <a:spLocks noChangeArrowheads="1"/>
          </p:cNvSpPr>
          <p:nvPr/>
        </p:nvSpPr>
        <p:spPr bwMode="auto">
          <a:xfrm>
            <a:off x="1906588" y="5489575"/>
            <a:ext cx="4587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髋</a:t>
            </a:r>
          </a:p>
        </p:txBody>
      </p:sp>
      <p:sp>
        <p:nvSpPr>
          <p:cNvPr id="25607" name="文本框 5">
            <a:extLst>
              <a:ext uri="{FF2B5EF4-FFF2-40B4-BE49-F238E27FC236}">
                <a16:creationId xmlns:a16="http://schemas.microsoft.com/office/drawing/2014/main" id="{04847A5C-5D56-4766-0157-4E54586BCC7E}"/>
              </a:ext>
            </a:extLst>
          </p:cNvPr>
          <p:cNvSpPr txBox="1">
            <a:spLocks noChangeArrowheads="1"/>
          </p:cNvSpPr>
          <p:nvPr/>
        </p:nvSpPr>
        <p:spPr bwMode="auto">
          <a:xfrm>
            <a:off x="2425700" y="5489575"/>
            <a:ext cx="4603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腰</a:t>
            </a:r>
          </a:p>
        </p:txBody>
      </p:sp>
      <p:sp>
        <p:nvSpPr>
          <p:cNvPr id="25608" name="文本框 6">
            <a:extLst>
              <a:ext uri="{FF2B5EF4-FFF2-40B4-BE49-F238E27FC236}">
                <a16:creationId xmlns:a16="http://schemas.microsoft.com/office/drawing/2014/main" id="{ECBD8981-C5F5-9FBE-1F80-43E927904270}"/>
              </a:ext>
            </a:extLst>
          </p:cNvPr>
          <p:cNvSpPr txBox="1">
            <a:spLocks noChangeArrowheads="1"/>
          </p:cNvSpPr>
          <p:nvPr/>
        </p:nvSpPr>
        <p:spPr bwMode="auto">
          <a:xfrm>
            <a:off x="3230563" y="5489575"/>
            <a:ext cx="4603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头</a:t>
            </a:r>
          </a:p>
        </p:txBody>
      </p:sp>
      <p:cxnSp>
        <p:nvCxnSpPr>
          <p:cNvPr id="9" name="直接连接符 8">
            <a:extLst>
              <a:ext uri="{FF2B5EF4-FFF2-40B4-BE49-F238E27FC236}">
                <a16:creationId xmlns:a16="http://schemas.microsoft.com/office/drawing/2014/main" id="{7A1D2A06-7BFA-084D-FCE9-BDB053D1B5D3}"/>
              </a:ext>
            </a:extLst>
          </p:cNvPr>
          <p:cNvCxnSpPr/>
          <p:nvPr/>
        </p:nvCxnSpPr>
        <p:spPr>
          <a:xfrm flipH="1" flipV="1">
            <a:off x="1600200" y="5060950"/>
            <a:ext cx="1630363" cy="2063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25610" name="图片 2" descr="IMG_20200813_102900">
            <a:extLst>
              <a:ext uri="{FF2B5EF4-FFF2-40B4-BE49-F238E27FC236}">
                <a16:creationId xmlns:a16="http://schemas.microsoft.com/office/drawing/2014/main" id="{792024F9-976B-AEA5-9592-C776024CD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92675" y="3302000"/>
            <a:ext cx="3719513"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1">
            <a:extLst>
              <a:ext uri="{FF2B5EF4-FFF2-40B4-BE49-F238E27FC236}">
                <a16:creationId xmlns:a16="http://schemas.microsoft.com/office/drawing/2014/main" id="{271488EC-FD25-D947-12FD-E42A7C434AA6}"/>
              </a:ext>
            </a:extLst>
          </p:cNvPr>
          <p:cNvSpPr txBox="1">
            <a:spLocks noChangeArrowheads="1"/>
          </p:cNvSpPr>
          <p:nvPr/>
        </p:nvSpPr>
        <p:spPr bwMode="auto">
          <a:xfrm>
            <a:off x="546100" y="2105025"/>
            <a:ext cx="81422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1">
                <a:latin typeface="宋体" panose="02010600030101010101" pitchFamily="2" charset="-122"/>
              </a:rPr>
              <a:t>1.</a:t>
            </a:r>
            <a:r>
              <a:rPr lang="zh-CN" altLang="en-US" sz="2400" b="1">
                <a:latin typeface="宋体" panose="02010600030101010101" pitchFamily="2" charset="-122"/>
              </a:rPr>
              <a:t>为</a:t>
            </a:r>
            <a:r>
              <a:rPr lang="zh-CN" altLang="zh-CN" sz="2400" b="1">
                <a:latin typeface="宋体" panose="02010600030101010101" pitchFamily="2" charset="-122"/>
              </a:rPr>
              <a:t>避免或减少</a:t>
            </a:r>
            <a:r>
              <a:rPr lang="zh-CN" altLang="en-US" sz="2400" b="1">
                <a:latin typeface="宋体" panose="02010600030101010101" pitchFamily="2" charset="-122"/>
              </a:rPr>
              <a:t>伤口渗液、隆起遵医嘱给予</a:t>
            </a:r>
            <a:r>
              <a:rPr lang="zh-CN" altLang="en-US" sz="2400" b="1">
                <a:solidFill>
                  <a:srgbClr val="FF0000"/>
                </a:solidFill>
                <a:latin typeface="宋体" panose="02010600030101010101" pitchFamily="2" charset="-122"/>
              </a:rPr>
              <a:t>俯卧位、压沙袋</a:t>
            </a:r>
          </a:p>
        </p:txBody>
      </p:sp>
      <p:sp>
        <p:nvSpPr>
          <p:cNvPr id="26627" name="文本框 3">
            <a:extLst>
              <a:ext uri="{FF2B5EF4-FFF2-40B4-BE49-F238E27FC236}">
                <a16:creationId xmlns:a16="http://schemas.microsoft.com/office/drawing/2014/main" id="{FAD903A9-E581-7B79-305A-CC4742D82AC7}"/>
              </a:ext>
            </a:extLst>
          </p:cNvPr>
          <p:cNvSpPr txBox="1">
            <a:spLocks noChangeArrowheads="1"/>
          </p:cNvSpPr>
          <p:nvPr/>
        </p:nvSpPr>
        <p:spPr bwMode="auto">
          <a:xfrm>
            <a:off x="2195513" y="984250"/>
            <a:ext cx="4838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latin typeface="微软雅黑" panose="020B0503020204020204" pitchFamily="34" charset="-122"/>
                <a:ea typeface="微软雅黑" panose="020B0503020204020204" pitchFamily="34" charset="-122"/>
                <a:sym typeface="+mn-ea"/>
              </a:rPr>
              <a:t>术后指导</a:t>
            </a:r>
            <a:r>
              <a:rPr lang="en-US" altLang="zh-CN" sz="3600" b="1">
                <a:latin typeface="微软雅黑" panose="020B0503020204020204" pitchFamily="34" charset="-122"/>
                <a:ea typeface="微软雅黑" panose="020B0503020204020204" pitchFamily="34" charset="-122"/>
                <a:sym typeface="+mn-ea"/>
              </a:rPr>
              <a:t>—</a:t>
            </a:r>
            <a:r>
              <a:rPr lang="zh-CN" altLang="en-US" sz="3600" b="1">
                <a:solidFill>
                  <a:srgbClr val="FF0000"/>
                </a:solidFill>
                <a:latin typeface="微软雅黑" panose="020B0503020204020204" pitchFamily="34" charset="-122"/>
                <a:ea typeface="微软雅黑" panose="020B0503020204020204" pitchFamily="34" charset="-122"/>
                <a:sym typeface="+mn-ea"/>
              </a:rPr>
              <a:t>体位（三）</a:t>
            </a:r>
          </a:p>
        </p:txBody>
      </p:sp>
      <p:pic>
        <p:nvPicPr>
          <p:cNvPr id="26628" name="Picture 5">
            <a:extLst>
              <a:ext uri="{FF2B5EF4-FFF2-40B4-BE49-F238E27FC236}">
                <a16:creationId xmlns:a16="http://schemas.microsoft.com/office/drawing/2014/main" id="{019A6769-70E7-1832-0F92-2ADFF6DDDB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1825" y="3014663"/>
            <a:ext cx="2176463"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4" descr="IMG_20200813_102722">
            <a:extLst>
              <a:ext uri="{FF2B5EF4-FFF2-40B4-BE49-F238E27FC236}">
                <a16:creationId xmlns:a16="http://schemas.microsoft.com/office/drawing/2014/main" id="{F1039D6E-66A4-432A-A99F-5CF360E11F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3014663"/>
            <a:ext cx="3178175" cy="30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图片 1" descr="微信图片_20200813153949">
            <a:extLst>
              <a:ext uri="{FF2B5EF4-FFF2-40B4-BE49-F238E27FC236}">
                <a16:creationId xmlns:a16="http://schemas.microsoft.com/office/drawing/2014/main" id="{E4F535A5-19A6-AF51-FAF7-D744E7FEEF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0850" y="3000375"/>
            <a:ext cx="2419350"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文本框 2">
            <a:extLst>
              <a:ext uri="{FF2B5EF4-FFF2-40B4-BE49-F238E27FC236}">
                <a16:creationId xmlns:a16="http://schemas.microsoft.com/office/drawing/2014/main" id="{337FD051-3256-F2A6-C5D0-9DCBF8E6E665}"/>
              </a:ext>
            </a:extLst>
          </p:cNvPr>
          <p:cNvSpPr txBox="1">
            <a:spLocks noChangeArrowheads="1"/>
          </p:cNvSpPr>
          <p:nvPr/>
        </p:nvSpPr>
        <p:spPr bwMode="auto">
          <a:xfrm>
            <a:off x="708025" y="6180138"/>
            <a:ext cx="1406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t>抬高足部</a:t>
            </a:r>
          </a:p>
        </p:txBody>
      </p:sp>
      <p:sp>
        <p:nvSpPr>
          <p:cNvPr id="6" name="文本框 5">
            <a:extLst>
              <a:ext uri="{FF2B5EF4-FFF2-40B4-BE49-F238E27FC236}">
                <a16:creationId xmlns:a16="http://schemas.microsoft.com/office/drawing/2014/main" id="{8BB4DD5C-6AAA-E734-F887-74E9DA49399E}"/>
              </a:ext>
            </a:extLst>
          </p:cNvPr>
          <p:cNvSpPr txBox="1"/>
          <p:nvPr/>
        </p:nvSpPr>
        <p:spPr>
          <a:xfrm>
            <a:off x="3513138" y="6208713"/>
            <a:ext cx="1581150" cy="461962"/>
          </a:xfrm>
          <a:prstGeom prst="rect">
            <a:avLst/>
          </a:prstGeom>
          <a:noFill/>
        </p:spPr>
        <p:txBody>
          <a:bodyPr wrap="none">
            <a:spAutoFit/>
          </a:bodyPr>
          <a:lstStyle/>
          <a:p>
            <a:pPr eaLnBrk="1" hangingPunct="1">
              <a:defRPr/>
            </a:pPr>
            <a:r>
              <a:rPr lang="zh-CN" altLang="en-US" sz="2400" b="1" dirty="0">
                <a:latin typeface="+mn-ea"/>
                <a:ea typeface="+mn-ea"/>
                <a:cs typeface="+mn-ea"/>
              </a:rPr>
              <a:t>沙袋</a:t>
            </a:r>
            <a:r>
              <a:rPr lang="en-US" altLang="zh-CN" sz="2400" b="1" dirty="0">
                <a:latin typeface="+mn-ea"/>
                <a:ea typeface="+mn-ea"/>
                <a:cs typeface="+mn-ea"/>
              </a:rPr>
              <a:t>1500g</a:t>
            </a:r>
          </a:p>
        </p:txBody>
      </p:sp>
      <p:sp>
        <p:nvSpPr>
          <p:cNvPr id="26633" name="文本框 6">
            <a:extLst>
              <a:ext uri="{FF2B5EF4-FFF2-40B4-BE49-F238E27FC236}">
                <a16:creationId xmlns:a16="http://schemas.microsoft.com/office/drawing/2014/main" id="{2D26945F-E797-386F-54B7-60EDA2AEBD8F}"/>
              </a:ext>
            </a:extLst>
          </p:cNvPr>
          <p:cNvSpPr txBox="1">
            <a:spLocks noChangeArrowheads="1"/>
          </p:cNvSpPr>
          <p:nvPr/>
        </p:nvSpPr>
        <p:spPr bwMode="auto">
          <a:xfrm>
            <a:off x="5903913" y="6180138"/>
            <a:ext cx="23256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抬高下颌和胸部</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副标题 2">
            <a:extLst>
              <a:ext uri="{FF2B5EF4-FFF2-40B4-BE49-F238E27FC236}">
                <a16:creationId xmlns:a16="http://schemas.microsoft.com/office/drawing/2014/main" id="{96F45F85-F1E0-1F7F-84C3-260F6544AD2E}"/>
              </a:ext>
            </a:extLst>
          </p:cNvPr>
          <p:cNvSpPr>
            <a:spLocks noGrp="1"/>
          </p:cNvSpPr>
          <p:nvPr>
            <p:ph type="subTitle"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31" name="object 2">
            <a:extLst>
              <a:ext uri="{FF2B5EF4-FFF2-40B4-BE49-F238E27FC236}">
                <a16:creationId xmlns:a16="http://schemas.microsoft.com/office/drawing/2014/main" id="{AB1FE6BB-089C-766F-3661-51DE5A34D76A}"/>
              </a:ext>
            </a:extLst>
          </p:cNvPr>
          <p:cNvSpPr>
            <a:spLocks noGrp="1"/>
          </p:cNvSpPr>
          <p:nvPr>
            <p:ph type="ctrTitle"/>
          </p:nvPr>
        </p:nvSpPr>
        <p:spPr bwMode="auto">
          <a:xfrm>
            <a:off x="642938" y="2786063"/>
            <a:ext cx="7815262" cy="3357562"/>
          </a:xfrm>
          <a:blipFill dpi="0" rotWithShape="1">
            <a:blip r:embed="rId2" cstate="print"/>
            <a:srcRect/>
            <a:stretch>
              <a:fillRect/>
            </a:stretch>
          </a:blipFill>
          <a:ln>
            <a:miter lim="800000"/>
            <a:headEnd/>
            <a:tailEnd/>
          </a:ln>
        </p:spPr>
        <p:txBody>
          <a:bodyPr vert="horz" wrap="square" lIns="0" tIns="0" rIns="0" bIns="0" numCol="1" anchor="t" anchorCtr="0" compatLnSpc="1">
            <a:prstTxWarp prst="textNoShape">
              <a:avLst/>
            </a:prstTxWarp>
          </a:bodyPr>
          <a:lstStyle/>
          <a:p>
            <a:pPr>
              <a:defRPr/>
            </a:pPr>
            <a:endParaRPr lang="zh-CN" altLang="en-US" sz="2400" dirty="0">
              <a:latin typeface="+mj-ea"/>
              <a:ea typeface="+mj-ea"/>
            </a:endParaRPr>
          </a:p>
        </p:txBody>
      </p:sp>
      <p:sp>
        <p:nvSpPr>
          <p:cNvPr id="5" name="矩形 4">
            <a:extLst>
              <a:ext uri="{FF2B5EF4-FFF2-40B4-BE49-F238E27FC236}">
                <a16:creationId xmlns:a16="http://schemas.microsoft.com/office/drawing/2014/main" id="{FC8A35B9-FC8C-F44B-3315-2C6FEF27A7F7}"/>
              </a:ext>
            </a:extLst>
          </p:cNvPr>
          <p:cNvSpPr/>
          <p:nvPr/>
        </p:nvSpPr>
        <p:spPr>
          <a:xfrm>
            <a:off x="428625" y="928688"/>
            <a:ext cx="3429000" cy="646112"/>
          </a:xfrm>
          <a:prstGeom prst="rect">
            <a:avLst/>
          </a:prstGeom>
        </p:spPr>
        <p:txBody>
          <a:bodyPr>
            <a:spAutoFit/>
          </a:bodyPr>
          <a:lstStyle/>
          <a:p>
            <a:pPr algn="ctr">
              <a:defRPr/>
            </a:pPr>
            <a:r>
              <a:rPr lang="zh-CN" altLang="en-US" sz="3600" b="1" dirty="0">
                <a:solidFill>
                  <a:srgbClr val="FF0000"/>
                </a:solidFill>
                <a:latin typeface="微软雅黑" pitchFamily="34" charset="-122"/>
                <a:ea typeface="微软雅黑" pitchFamily="34" charset="-122"/>
                <a:cs typeface="+mj-cs"/>
              </a:rPr>
              <a:t>体位（四）</a:t>
            </a:r>
          </a:p>
        </p:txBody>
      </p:sp>
      <p:sp>
        <p:nvSpPr>
          <p:cNvPr id="6" name="矩形 5">
            <a:extLst>
              <a:ext uri="{FF2B5EF4-FFF2-40B4-BE49-F238E27FC236}">
                <a16:creationId xmlns:a16="http://schemas.microsoft.com/office/drawing/2014/main" id="{8D3A2F3B-90D1-0DDC-DE31-EE1323F74360}"/>
              </a:ext>
            </a:extLst>
          </p:cNvPr>
          <p:cNvSpPr/>
          <p:nvPr/>
        </p:nvSpPr>
        <p:spPr>
          <a:xfrm>
            <a:off x="3929063" y="4500563"/>
            <a:ext cx="2286000" cy="584200"/>
          </a:xfrm>
          <a:prstGeom prst="rect">
            <a:avLst/>
          </a:prstGeom>
        </p:spPr>
        <p:txBody>
          <a:bodyPr>
            <a:spAutoFit/>
          </a:bodyPr>
          <a:lstStyle/>
          <a:p>
            <a:pPr algn="ctr">
              <a:defRPr/>
            </a:pPr>
            <a:r>
              <a:rPr lang="zh-CN" altLang="en-US" sz="3200" b="1" dirty="0">
                <a:solidFill>
                  <a:srgbClr val="FCC704"/>
                </a:solidFill>
                <a:latin typeface="+mn-ea"/>
                <a:ea typeface="+mn-ea"/>
                <a:cs typeface="+mj-cs"/>
              </a:rPr>
              <a:t>压砂袋</a:t>
            </a:r>
          </a:p>
        </p:txBody>
      </p:sp>
      <p:sp>
        <p:nvSpPr>
          <p:cNvPr id="7" name="矩形 6">
            <a:extLst>
              <a:ext uri="{FF2B5EF4-FFF2-40B4-BE49-F238E27FC236}">
                <a16:creationId xmlns:a16="http://schemas.microsoft.com/office/drawing/2014/main" id="{5C59EC00-5247-D7F0-C1E1-9539248D08ED}"/>
              </a:ext>
            </a:extLst>
          </p:cNvPr>
          <p:cNvSpPr/>
          <p:nvPr/>
        </p:nvSpPr>
        <p:spPr>
          <a:xfrm>
            <a:off x="571500" y="1857375"/>
            <a:ext cx="7572375" cy="830263"/>
          </a:xfrm>
          <a:prstGeom prst="rect">
            <a:avLst/>
          </a:prstGeom>
        </p:spPr>
        <p:txBody>
          <a:bodyPr>
            <a:spAutoFit/>
          </a:bodyPr>
          <a:lstStyle/>
          <a:p>
            <a:pPr>
              <a:defRPr/>
            </a:pPr>
            <a:r>
              <a:rPr lang="en-US" altLang="zh-CN" sz="2400" b="1" dirty="0">
                <a:solidFill>
                  <a:prstClr val="black"/>
                </a:solidFill>
                <a:latin typeface="宋体" pitchFamily="2" charset="-122"/>
                <a:cs typeface="+mj-cs"/>
              </a:rPr>
              <a:t>2.</a:t>
            </a:r>
            <a:r>
              <a:rPr lang="zh-CN" altLang="en-US" sz="2400" b="1" dirty="0">
                <a:solidFill>
                  <a:prstClr val="black"/>
                </a:solidFill>
                <a:latin typeface="宋体"/>
                <a:ea typeface="宋体"/>
                <a:cs typeface="+mj-cs"/>
              </a:rPr>
              <a:t>为提高患者舒适度，给予患者颌下、肩部、胸部、踝部处垫软枕，避免压力性损伤。</a:t>
            </a:r>
          </a:p>
        </p:txBody>
      </p:sp>
      <p:sp>
        <p:nvSpPr>
          <p:cNvPr id="8" name="圆角矩形 7">
            <a:extLst>
              <a:ext uri="{FF2B5EF4-FFF2-40B4-BE49-F238E27FC236}">
                <a16:creationId xmlns:a16="http://schemas.microsoft.com/office/drawing/2014/main" id="{5C44F636-C790-C0C8-F534-E35D060390C8}"/>
              </a:ext>
            </a:extLst>
          </p:cNvPr>
          <p:cNvSpPr/>
          <p:nvPr/>
        </p:nvSpPr>
        <p:spPr>
          <a:xfrm>
            <a:off x="3571875" y="4572000"/>
            <a:ext cx="2214563" cy="5000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a:extLst>
              <a:ext uri="{FF2B5EF4-FFF2-40B4-BE49-F238E27FC236}">
                <a16:creationId xmlns:a16="http://schemas.microsoft.com/office/drawing/2014/main" id="{34191A95-8E63-39BC-2ADC-D26FB6BAF0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962150"/>
            <a:ext cx="65532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文本框 1">
            <a:extLst>
              <a:ext uri="{FF2B5EF4-FFF2-40B4-BE49-F238E27FC236}">
                <a16:creationId xmlns:a16="http://schemas.microsoft.com/office/drawing/2014/main" id="{023197CB-05ED-49BC-3DF0-AB01698928BE}"/>
              </a:ext>
            </a:extLst>
          </p:cNvPr>
          <p:cNvSpPr txBox="1">
            <a:spLocks noChangeArrowheads="1"/>
          </p:cNvSpPr>
          <p:nvPr/>
        </p:nvSpPr>
        <p:spPr bwMode="auto">
          <a:xfrm>
            <a:off x="2436813" y="981075"/>
            <a:ext cx="43545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600" b="1">
                <a:latin typeface="微软雅黑" panose="020B0503020204020204" pitchFamily="34" charset="-122"/>
                <a:ea typeface="微软雅黑" panose="020B0503020204020204" pitchFamily="34" charset="-122"/>
                <a:sym typeface="+mn-ea"/>
              </a:rPr>
              <a:t>术后指导</a:t>
            </a:r>
            <a:r>
              <a:rPr lang="en-US" altLang="zh-CN" sz="3600" b="1">
                <a:latin typeface="微软雅黑" panose="020B0503020204020204" pitchFamily="34" charset="-122"/>
                <a:ea typeface="微软雅黑" panose="020B0503020204020204" pitchFamily="34" charset="-122"/>
                <a:sym typeface="+mn-ea"/>
              </a:rPr>
              <a:t>—</a:t>
            </a:r>
            <a:r>
              <a:rPr lang="zh-CN" altLang="en-US" sz="3600" b="1">
                <a:solidFill>
                  <a:srgbClr val="FF0000"/>
                </a:solidFill>
                <a:latin typeface="微软雅黑" panose="020B0503020204020204" pitchFamily="34" charset="-122"/>
                <a:ea typeface="微软雅黑" panose="020B0503020204020204" pitchFamily="34" charset="-122"/>
                <a:sym typeface="+mn-ea"/>
              </a:rPr>
              <a:t>静脉输液</a:t>
            </a:r>
            <a:endParaRPr lang="zh-CN" altLang="en-US" sz="3600" noProof="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advTm="1042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1">
            <a:extLst>
              <a:ext uri="{FF2B5EF4-FFF2-40B4-BE49-F238E27FC236}">
                <a16:creationId xmlns:a16="http://schemas.microsoft.com/office/drawing/2014/main" id="{7B2EDC42-AE97-5A7E-00B9-44147BF69C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989138"/>
            <a:ext cx="2206625"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27B3652-7A7F-173D-ED74-31E3B99F9FDA}"/>
              </a:ext>
            </a:extLst>
          </p:cNvPr>
          <p:cNvSpPr txBox="1"/>
          <p:nvPr/>
        </p:nvSpPr>
        <p:spPr>
          <a:xfrm>
            <a:off x="539750" y="1628775"/>
            <a:ext cx="8142288" cy="1016000"/>
          </a:xfrm>
          <a:prstGeom prst="rect">
            <a:avLst/>
          </a:prstGeom>
          <a:noFill/>
        </p:spPr>
        <p:txBody>
          <a:bodyPr wrap="none">
            <a:spAutoFit/>
          </a:bodyPr>
          <a:lstStyle/>
          <a:p>
            <a:pPr marL="342900" indent="-342900">
              <a:buFont typeface="Arial" panose="020B0604020202020204" pitchFamily="34" charset="0"/>
              <a:buNone/>
              <a:defRPr/>
            </a:pPr>
            <a:r>
              <a:rPr lang="en-US" altLang="zh-CN" sz="2400" b="1" noProof="1">
                <a:latin typeface="宋体" panose="02010600030101010101" pitchFamily="2" charset="-122"/>
                <a:sym typeface="+mn-ea"/>
              </a:rPr>
              <a:t>1.</a:t>
            </a:r>
            <a:r>
              <a:rPr lang="zh-CN" altLang="en-US" sz="2400" b="1" noProof="1">
                <a:latin typeface="宋体" panose="02010600030101010101" pitchFamily="2" charset="-122"/>
                <a:sym typeface="+mn-ea"/>
              </a:rPr>
              <a:t>术后禁食，根据患者</a:t>
            </a:r>
            <a:r>
              <a:rPr lang="zh-CN" altLang="en-US" sz="2400" b="1" noProof="1">
                <a:solidFill>
                  <a:srgbClr val="FF0000"/>
                </a:solidFill>
                <a:latin typeface="宋体" panose="02010600030101010101" pitchFamily="2" charset="-122"/>
                <a:sym typeface="+mn-ea"/>
              </a:rPr>
              <a:t>排气</a:t>
            </a:r>
            <a:r>
              <a:rPr lang="zh-CN" altLang="en-US" sz="2400" b="1" noProof="1">
                <a:latin typeface="宋体" panose="02010600030101010101" pitchFamily="2" charset="-122"/>
                <a:sym typeface="+mn-ea"/>
              </a:rPr>
              <a:t>的情况，遵医嘱给予患者进食。</a:t>
            </a:r>
            <a:endParaRPr lang="zh-CN" altLang="en-US" b="1" noProof="1">
              <a:latin typeface="宋体" panose="02010600030101010101" pitchFamily="2" charset="-122"/>
            </a:endParaRPr>
          </a:p>
          <a:p>
            <a:pPr marL="342900" indent="-342900">
              <a:buFont typeface="Arial" panose="020B0604020202020204" pitchFamily="34" charset="0"/>
              <a:buNone/>
              <a:defRPr/>
            </a:pPr>
            <a:endParaRPr lang="zh-CN" altLang="en-US" b="1" noProof="1">
              <a:latin typeface="宋体" panose="02010600030101010101" pitchFamily="2" charset="-122"/>
            </a:endParaRPr>
          </a:p>
          <a:p>
            <a:pPr>
              <a:defRPr/>
            </a:pPr>
            <a:endParaRPr lang="zh-CN" altLang="en-US" noProof="1"/>
          </a:p>
        </p:txBody>
      </p:sp>
      <p:sp>
        <p:nvSpPr>
          <p:cNvPr id="29700" name="文本框 3">
            <a:extLst>
              <a:ext uri="{FF2B5EF4-FFF2-40B4-BE49-F238E27FC236}">
                <a16:creationId xmlns:a16="http://schemas.microsoft.com/office/drawing/2014/main" id="{FD0C7F13-3FF8-3047-8258-DE358DE7BEB6}"/>
              </a:ext>
            </a:extLst>
          </p:cNvPr>
          <p:cNvSpPr txBox="1">
            <a:spLocks noChangeArrowheads="1"/>
          </p:cNvSpPr>
          <p:nvPr/>
        </p:nvSpPr>
        <p:spPr bwMode="auto">
          <a:xfrm>
            <a:off x="2382838" y="908050"/>
            <a:ext cx="43227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b="1">
                <a:latin typeface="微软雅黑" panose="020B0503020204020204" pitchFamily="34" charset="-122"/>
                <a:ea typeface="微软雅黑" panose="020B0503020204020204" pitchFamily="34" charset="-122"/>
                <a:sym typeface="+mn-ea"/>
              </a:rPr>
              <a:t>术后指导</a:t>
            </a:r>
            <a:r>
              <a:rPr lang="en-US" altLang="zh-CN" sz="3200" b="1">
                <a:latin typeface="微软雅黑" panose="020B0503020204020204" pitchFamily="34" charset="-122"/>
                <a:ea typeface="微软雅黑" panose="020B0503020204020204" pitchFamily="34" charset="-122"/>
                <a:sym typeface="+mn-ea"/>
              </a:rPr>
              <a:t>—</a:t>
            </a:r>
            <a:r>
              <a:rPr lang="zh-CN" altLang="en-US" sz="3200" b="1">
                <a:solidFill>
                  <a:srgbClr val="FF0000"/>
                </a:solidFill>
                <a:latin typeface="微软雅黑" panose="020B0503020204020204" pitchFamily="34" charset="-122"/>
                <a:ea typeface="微软雅黑" panose="020B0503020204020204" pitchFamily="34" charset="-122"/>
                <a:sym typeface="+mn-ea"/>
              </a:rPr>
              <a:t>饮食（一）</a:t>
            </a:r>
            <a:endParaRPr lang="zh-CN" altLang="en-US" sz="3200" noProof="1">
              <a:latin typeface="微软雅黑" panose="020B0503020204020204" pitchFamily="34" charset="-122"/>
              <a:ea typeface="微软雅黑" panose="020B0503020204020204" pitchFamily="34" charset="-122"/>
            </a:endParaRPr>
          </a:p>
        </p:txBody>
      </p:sp>
      <p:sp>
        <p:nvSpPr>
          <p:cNvPr id="29701" name="文本框 4">
            <a:extLst>
              <a:ext uri="{FF2B5EF4-FFF2-40B4-BE49-F238E27FC236}">
                <a16:creationId xmlns:a16="http://schemas.microsoft.com/office/drawing/2014/main" id="{6D4C8945-2F43-A267-E233-EDE2BD86F73F}"/>
              </a:ext>
            </a:extLst>
          </p:cNvPr>
          <p:cNvSpPr txBox="1">
            <a:spLocks noChangeArrowheads="1"/>
          </p:cNvSpPr>
          <p:nvPr/>
        </p:nvSpPr>
        <p:spPr bwMode="auto">
          <a:xfrm>
            <a:off x="611188" y="4076700"/>
            <a:ext cx="672941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b="1">
                <a:latin typeface="宋体" panose="02010600030101010101" pitchFamily="2" charset="-122"/>
                <a:sym typeface="宋体" panose="02010600030101010101" pitchFamily="2" charset="-122"/>
              </a:rPr>
              <a:t>流食    半流食     软食     普食</a:t>
            </a:r>
          </a:p>
        </p:txBody>
      </p:sp>
      <p:pic>
        <p:nvPicPr>
          <p:cNvPr id="29702" name="图片 5">
            <a:extLst>
              <a:ext uri="{FF2B5EF4-FFF2-40B4-BE49-F238E27FC236}">
                <a16:creationId xmlns:a16="http://schemas.microsoft.com/office/drawing/2014/main" id="{FD0FD7F0-9B2E-9600-7BEB-91814E078AAD}"/>
              </a:ext>
            </a:extLst>
          </p:cNvPr>
          <p:cNvPicPr>
            <a:picLocks noGrp="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93382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7">
            <a:extLst>
              <a:ext uri="{FF2B5EF4-FFF2-40B4-BE49-F238E27FC236}">
                <a16:creationId xmlns:a16="http://schemas.microsoft.com/office/drawing/2014/main" id="{23DDE6DD-8012-CE00-74D9-9C82938373B6}"/>
              </a:ext>
            </a:extLst>
          </p:cNvPr>
          <p:cNvPicPr>
            <a:picLocks noGrp="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393382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图片 8">
            <a:extLst>
              <a:ext uri="{FF2B5EF4-FFF2-40B4-BE49-F238E27FC236}">
                <a16:creationId xmlns:a16="http://schemas.microsoft.com/office/drawing/2014/main" id="{7DA89202-85CE-B812-0A79-A5A59DF024F6}"/>
              </a:ext>
            </a:extLst>
          </p:cNvPr>
          <p:cNvPicPr>
            <a:picLocks noGrp="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393382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图片 9" descr="2">
            <a:extLst>
              <a:ext uri="{FF2B5EF4-FFF2-40B4-BE49-F238E27FC236}">
                <a16:creationId xmlns:a16="http://schemas.microsoft.com/office/drawing/2014/main" id="{3A186C2F-A1F8-B799-A3C1-6CFBC17AC9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 y="4876800"/>
            <a:ext cx="135255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图片 10" descr="1">
            <a:extLst>
              <a:ext uri="{FF2B5EF4-FFF2-40B4-BE49-F238E27FC236}">
                <a16:creationId xmlns:a16="http://schemas.microsoft.com/office/drawing/2014/main" id="{0549BF26-39B4-BBC4-8478-F70CD686B443}"/>
              </a:ext>
            </a:extLst>
          </p:cNvPr>
          <p:cNvPicPr>
            <a:picLocks noChangeAspect="1"/>
          </p:cNvPicPr>
          <p:nvPr/>
        </p:nvPicPr>
        <p:blipFill>
          <a:blip r:embed="rId5">
            <a:extLst>
              <a:ext uri="{28A0092B-C50C-407E-A947-70E740481C1C}">
                <a14:useLocalDpi xmlns:a14="http://schemas.microsoft.com/office/drawing/2010/main" val="0"/>
              </a:ext>
            </a:extLst>
          </a:blip>
          <a:srcRect b="-1747"/>
          <a:stretch>
            <a:fillRect/>
          </a:stretch>
        </p:blipFill>
        <p:spPr bwMode="auto">
          <a:xfrm>
            <a:off x="2443163" y="4876800"/>
            <a:ext cx="1274762"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图片 11" descr="5">
            <a:extLst>
              <a:ext uri="{FF2B5EF4-FFF2-40B4-BE49-F238E27FC236}">
                <a16:creationId xmlns:a16="http://schemas.microsoft.com/office/drawing/2014/main" id="{588F649F-8E5F-A96B-F809-D44001F7608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95788" y="4908550"/>
            <a:ext cx="1374775"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图片 12" descr="timg (1)">
            <a:extLst>
              <a:ext uri="{FF2B5EF4-FFF2-40B4-BE49-F238E27FC236}">
                <a16:creationId xmlns:a16="http://schemas.microsoft.com/office/drawing/2014/main" id="{82ED4546-709B-9D3B-63D2-4C6C846817C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32513" y="4892675"/>
            <a:ext cx="1470025"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1">
            <a:extLst>
              <a:ext uri="{FF2B5EF4-FFF2-40B4-BE49-F238E27FC236}">
                <a16:creationId xmlns:a16="http://schemas.microsoft.com/office/drawing/2014/main" id="{D88FA6BF-6493-7910-88D2-7896C07D8746}"/>
              </a:ext>
            </a:extLst>
          </p:cNvPr>
          <p:cNvSpPr>
            <a:spLocks noChangeArrowheads="1"/>
          </p:cNvSpPr>
          <p:nvPr/>
        </p:nvSpPr>
        <p:spPr bwMode="auto">
          <a:xfrm>
            <a:off x="2019300" y="1052513"/>
            <a:ext cx="4838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饮食（二）</a:t>
            </a:r>
          </a:p>
        </p:txBody>
      </p:sp>
      <p:sp>
        <p:nvSpPr>
          <p:cNvPr id="30723" name="矩形 2">
            <a:extLst>
              <a:ext uri="{FF2B5EF4-FFF2-40B4-BE49-F238E27FC236}">
                <a16:creationId xmlns:a16="http://schemas.microsoft.com/office/drawing/2014/main" id="{0D2F8526-2BFC-3AB6-45B1-75ABFD76AF7D}"/>
              </a:ext>
            </a:extLst>
          </p:cNvPr>
          <p:cNvSpPr>
            <a:spLocks noChangeArrowheads="1"/>
          </p:cNvSpPr>
          <p:nvPr/>
        </p:nvSpPr>
        <p:spPr bwMode="auto">
          <a:xfrm>
            <a:off x="566738" y="1701800"/>
            <a:ext cx="29686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endParaRPr lang="en-US" altLang="zh-CN" sz="3200" b="1">
              <a:latin typeface="宋体" panose="02010600030101010101" pitchFamily="2" charset="-122"/>
            </a:endParaRPr>
          </a:p>
          <a:p>
            <a:pPr eaLnBrk="1" hangingPunct="1">
              <a:buFont typeface="Arial" panose="020B0604020202020204" pitchFamily="34" charset="0"/>
              <a:buChar char="•"/>
            </a:pPr>
            <a:endParaRPr lang="zh-CN" altLang="en-US" sz="3200" b="1">
              <a:latin typeface="宋体" panose="02010600030101010101" pitchFamily="2" charset="-122"/>
            </a:endParaRPr>
          </a:p>
          <a:p>
            <a:pPr eaLnBrk="1" hangingPunct="1">
              <a:buFont typeface="Arial" panose="020B0604020202020204" pitchFamily="34" charset="0"/>
              <a:buChar char="•"/>
            </a:pPr>
            <a:endParaRPr lang="zh-CN" altLang="en-US" sz="3200" b="1"/>
          </a:p>
          <a:p>
            <a:pPr eaLnBrk="1" hangingPunct="1">
              <a:buFont typeface="Arial" panose="020B0604020202020204" pitchFamily="34" charset="0"/>
              <a:buChar char="•"/>
            </a:pPr>
            <a:endParaRPr lang="zh-CN" altLang="en-US" sz="3200" b="1"/>
          </a:p>
        </p:txBody>
      </p:sp>
      <p:sp>
        <p:nvSpPr>
          <p:cNvPr id="30724" name="文本框 4">
            <a:extLst>
              <a:ext uri="{FF2B5EF4-FFF2-40B4-BE49-F238E27FC236}">
                <a16:creationId xmlns:a16="http://schemas.microsoft.com/office/drawing/2014/main" id="{A0004314-2DAB-2F68-AE01-52068E26FF2C}"/>
              </a:ext>
            </a:extLst>
          </p:cNvPr>
          <p:cNvSpPr txBox="1">
            <a:spLocks noChangeArrowheads="1"/>
          </p:cNvSpPr>
          <p:nvPr/>
        </p:nvSpPr>
        <p:spPr bwMode="auto">
          <a:xfrm>
            <a:off x="5708650" y="2416175"/>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1</a:t>
            </a:r>
          </a:p>
        </p:txBody>
      </p:sp>
      <p:sp>
        <p:nvSpPr>
          <p:cNvPr id="6" name="圆角矩形 5">
            <a:extLst>
              <a:ext uri="{FF2B5EF4-FFF2-40B4-BE49-F238E27FC236}">
                <a16:creationId xmlns:a16="http://schemas.microsoft.com/office/drawing/2014/main" id="{D24CBFF7-38B7-1368-F930-ACD27202B4BE}"/>
              </a:ext>
            </a:extLst>
          </p:cNvPr>
          <p:cNvSpPr/>
          <p:nvPr/>
        </p:nvSpPr>
        <p:spPr>
          <a:xfrm>
            <a:off x="395288" y="2492375"/>
            <a:ext cx="3744912" cy="42068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圆角矩形 6">
            <a:extLst>
              <a:ext uri="{FF2B5EF4-FFF2-40B4-BE49-F238E27FC236}">
                <a16:creationId xmlns:a16="http://schemas.microsoft.com/office/drawing/2014/main" id="{DE6D59A7-3B0A-4C7D-24F8-987644DE5877}"/>
              </a:ext>
            </a:extLst>
          </p:cNvPr>
          <p:cNvSpPr/>
          <p:nvPr/>
        </p:nvSpPr>
        <p:spPr>
          <a:xfrm>
            <a:off x="4716463" y="2492375"/>
            <a:ext cx="3816350" cy="41767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727" name="文本框 7">
            <a:extLst>
              <a:ext uri="{FF2B5EF4-FFF2-40B4-BE49-F238E27FC236}">
                <a16:creationId xmlns:a16="http://schemas.microsoft.com/office/drawing/2014/main" id="{32ADE7C4-585D-EFD2-6140-1D6E034FE5EA}"/>
              </a:ext>
            </a:extLst>
          </p:cNvPr>
          <p:cNvSpPr txBox="1">
            <a:spLocks noChangeArrowheads="1"/>
          </p:cNvSpPr>
          <p:nvPr/>
        </p:nvSpPr>
        <p:spPr bwMode="auto">
          <a:xfrm>
            <a:off x="468313" y="2492375"/>
            <a:ext cx="353218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sym typeface="+mn-ea"/>
              </a:rPr>
              <a:t> </a:t>
            </a:r>
          </a:p>
          <a:p>
            <a:pPr eaLnBrk="1" hangingPunct="1">
              <a:buFont typeface="Arial" panose="020B0604020202020204" pitchFamily="34" charset="0"/>
              <a:buNone/>
            </a:pPr>
            <a:r>
              <a:rPr lang="zh-CN" altLang="en-US" sz="2800" b="1">
                <a:latin typeface="宋体" panose="02010600030101010101" pitchFamily="2" charset="-122"/>
                <a:sym typeface="+mn-ea"/>
              </a:rPr>
              <a:t>多食粗纤维易消化食物，保持大便通畅</a:t>
            </a:r>
            <a:endParaRPr lang="en-US" altLang="zh-CN" sz="2800" b="1">
              <a:latin typeface="宋体" panose="02010600030101010101" pitchFamily="2" charset="-122"/>
              <a:sym typeface="+mn-ea"/>
            </a:endParaRPr>
          </a:p>
        </p:txBody>
      </p:sp>
      <p:sp>
        <p:nvSpPr>
          <p:cNvPr id="30728" name="文本框 8">
            <a:extLst>
              <a:ext uri="{FF2B5EF4-FFF2-40B4-BE49-F238E27FC236}">
                <a16:creationId xmlns:a16="http://schemas.microsoft.com/office/drawing/2014/main" id="{B2126A80-B2AA-955A-8E96-C96F5F0602F0}"/>
              </a:ext>
            </a:extLst>
          </p:cNvPr>
          <p:cNvSpPr txBox="1">
            <a:spLocks noChangeArrowheads="1"/>
          </p:cNvSpPr>
          <p:nvPr/>
        </p:nvSpPr>
        <p:spPr bwMode="auto">
          <a:xfrm>
            <a:off x="4643438" y="2852738"/>
            <a:ext cx="3670300"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latin typeface="宋体" panose="02010600030101010101" pitchFamily="2" charset="-122"/>
                <a:sym typeface="+mn-ea"/>
              </a:rPr>
              <a:t>  </a:t>
            </a:r>
            <a:r>
              <a:rPr lang="zh-CN" altLang="en-US" sz="2800" b="1">
                <a:latin typeface="宋体" panose="02010600030101010101" pitchFamily="2" charset="-122"/>
                <a:sym typeface="+mn-ea"/>
              </a:rPr>
              <a:t>卧床期间喝</a:t>
            </a:r>
          </a:p>
          <a:p>
            <a:pPr eaLnBrk="1" hangingPunct="1">
              <a:buFont typeface="Arial" panose="020B0604020202020204" pitchFamily="34" charset="0"/>
              <a:buNone/>
            </a:pPr>
            <a:r>
              <a:rPr lang="zh-CN" altLang="en-US" sz="2800" b="1">
                <a:latin typeface="宋体" panose="02010600030101010101" pitchFamily="2" charset="-122"/>
                <a:sym typeface="+mn-ea"/>
              </a:rPr>
              <a:t>  牛奶、豆浆</a:t>
            </a:r>
          </a:p>
          <a:p>
            <a:pPr eaLnBrk="1" hangingPunct="1">
              <a:buFont typeface="Arial" panose="020B0604020202020204" pitchFamily="34" charset="0"/>
              <a:buNone/>
            </a:pPr>
            <a:r>
              <a:rPr lang="zh-CN" altLang="en-US" sz="3200" b="1">
                <a:solidFill>
                  <a:srgbClr val="FF0000"/>
                </a:solidFill>
                <a:latin typeface="宋体" panose="02010600030101010101" pitchFamily="2" charset="-122"/>
                <a:sym typeface="+mn-ea"/>
              </a:rPr>
              <a:t>（</a:t>
            </a:r>
            <a:r>
              <a:rPr lang="zh-CN" altLang="en-US" sz="2400" b="1">
                <a:solidFill>
                  <a:srgbClr val="FF0000"/>
                </a:solidFill>
                <a:latin typeface="宋体" panose="02010600030101010101" pitchFamily="2" charset="-122"/>
                <a:sym typeface="+mn-ea"/>
              </a:rPr>
              <a:t>易产气食物防止腹胀</a:t>
            </a:r>
            <a:r>
              <a:rPr lang="en-US" altLang="zh-CN" sz="3200" b="1">
                <a:solidFill>
                  <a:srgbClr val="FF0000"/>
                </a:solidFill>
                <a:latin typeface="宋体" panose="02010600030101010101" pitchFamily="2" charset="-122"/>
                <a:sym typeface="+mn-ea"/>
              </a:rPr>
              <a:t>)</a:t>
            </a:r>
            <a:endParaRPr lang="zh-CN" altLang="en-US" b="1">
              <a:solidFill>
                <a:srgbClr val="FF0000"/>
              </a:solidFill>
              <a:latin typeface="宋体" panose="02010600030101010101" pitchFamily="2" charset="-122"/>
            </a:endParaRPr>
          </a:p>
          <a:p>
            <a:pPr eaLnBrk="1" hangingPunct="1">
              <a:buFont typeface="Arial" panose="020B0604020202020204" pitchFamily="34" charset="0"/>
              <a:buNone/>
            </a:pPr>
            <a:endParaRPr lang="zh-CN" altLang="en-US" b="1">
              <a:solidFill>
                <a:srgbClr val="FF0000"/>
              </a:solidFill>
              <a:latin typeface="宋体" panose="02010600030101010101" pitchFamily="2" charset="-122"/>
            </a:endParaRPr>
          </a:p>
        </p:txBody>
      </p:sp>
      <p:pic>
        <p:nvPicPr>
          <p:cNvPr id="30729" name="图片 10" descr="7">
            <a:extLst>
              <a:ext uri="{FF2B5EF4-FFF2-40B4-BE49-F238E27FC236}">
                <a16:creationId xmlns:a16="http://schemas.microsoft.com/office/drawing/2014/main" id="{C29ACC45-A647-5157-8C16-364077E03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4508500"/>
            <a:ext cx="1725613"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图片 11" descr="8">
            <a:extLst>
              <a:ext uri="{FF2B5EF4-FFF2-40B4-BE49-F238E27FC236}">
                <a16:creationId xmlns:a16="http://schemas.microsoft.com/office/drawing/2014/main" id="{A3A73639-C5FD-5F87-D9CA-884CFEB5E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25" y="4508500"/>
            <a:ext cx="14478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1" name="图片 12" descr="11">
            <a:extLst>
              <a:ext uri="{FF2B5EF4-FFF2-40B4-BE49-F238E27FC236}">
                <a16:creationId xmlns:a16="http://schemas.microsoft.com/office/drawing/2014/main" id="{CC892930-D674-610A-638D-DD5ECB8FD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4508500"/>
            <a:ext cx="162877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2" name="图片 13" descr="12">
            <a:extLst>
              <a:ext uri="{FF2B5EF4-FFF2-40B4-BE49-F238E27FC236}">
                <a16:creationId xmlns:a16="http://schemas.microsoft.com/office/drawing/2014/main" id="{A3CEA8BD-2993-282A-F9AC-9AC5436203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4508500"/>
            <a:ext cx="145573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3" name="图片 20" descr="18">
            <a:extLst>
              <a:ext uri="{FF2B5EF4-FFF2-40B4-BE49-F238E27FC236}">
                <a16:creationId xmlns:a16="http://schemas.microsoft.com/office/drawing/2014/main" id="{E800E932-A5B8-4717-BF80-93A929066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788" y="1844675"/>
            <a:ext cx="60801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4" name="图片 19" descr="16">
            <a:extLst>
              <a:ext uri="{FF2B5EF4-FFF2-40B4-BE49-F238E27FC236}">
                <a16:creationId xmlns:a16="http://schemas.microsoft.com/office/drawing/2014/main" id="{B5295A02-7B41-87A6-92DA-6564F545B7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150" y="1844675"/>
            <a:ext cx="966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0047"/>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1">
            <a:extLst>
              <a:ext uri="{FF2B5EF4-FFF2-40B4-BE49-F238E27FC236}">
                <a16:creationId xmlns:a16="http://schemas.microsoft.com/office/drawing/2014/main" id="{FAFF1A7A-B70E-C19A-9A5C-0E39C462ECB5}"/>
              </a:ext>
            </a:extLst>
          </p:cNvPr>
          <p:cNvSpPr txBox="1">
            <a:spLocks noChangeArrowheads="1"/>
          </p:cNvSpPr>
          <p:nvPr/>
        </p:nvSpPr>
        <p:spPr bwMode="auto">
          <a:xfrm>
            <a:off x="2887663" y="981075"/>
            <a:ext cx="34528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600" b="1">
                <a:latin typeface="微软雅黑" panose="020B0503020204020204" pitchFamily="34" charset="-122"/>
                <a:ea typeface="微软雅黑" panose="020B0503020204020204" pitchFamily="34" charset="-122"/>
                <a:sym typeface="+mn-ea"/>
              </a:rPr>
              <a:t>术后指导</a:t>
            </a:r>
            <a:r>
              <a:rPr lang="en-US" altLang="zh-CN" sz="3600" b="1">
                <a:latin typeface="微软雅黑" panose="020B0503020204020204" pitchFamily="34" charset="-122"/>
                <a:ea typeface="微软雅黑" panose="020B0503020204020204" pitchFamily="34" charset="-122"/>
                <a:sym typeface="+mn-ea"/>
              </a:rPr>
              <a:t>—</a:t>
            </a:r>
            <a:r>
              <a:rPr lang="zh-CN" altLang="en-US" sz="3600" b="1">
                <a:solidFill>
                  <a:srgbClr val="FF0000"/>
                </a:solidFill>
                <a:latin typeface="微软雅黑" panose="020B0503020204020204" pitchFamily="34" charset="-122"/>
                <a:ea typeface="微软雅黑" panose="020B0503020204020204" pitchFamily="34" charset="-122"/>
                <a:sym typeface="+mn-ea"/>
              </a:rPr>
              <a:t>管路</a:t>
            </a:r>
            <a:endParaRPr lang="zh-CN" altLang="en-US" sz="3600" noProof="1">
              <a:latin typeface="微软雅黑" panose="020B0503020204020204" pitchFamily="34" charset="-122"/>
              <a:ea typeface="微软雅黑" panose="020B0503020204020204" pitchFamily="34" charset="-122"/>
            </a:endParaRPr>
          </a:p>
        </p:txBody>
      </p:sp>
      <p:pic>
        <p:nvPicPr>
          <p:cNvPr id="31747" name="图片 4">
            <a:extLst>
              <a:ext uri="{FF2B5EF4-FFF2-40B4-BE49-F238E27FC236}">
                <a16:creationId xmlns:a16="http://schemas.microsoft.com/office/drawing/2014/main" id="{65102DE3-021D-5D43-E0E8-0E72976A27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2652713"/>
            <a:ext cx="2274888"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图片 2">
            <a:extLst>
              <a:ext uri="{FF2B5EF4-FFF2-40B4-BE49-F238E27FC236}">
                <a16:creationId xmlns:a16="http://schemas.microsoft.com/office/drawing/2014/main" id="{D9443E47-4758-3EEC-18B7-E2A87A952A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1525" y="2651125"/>
            <a:ext cx="236220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文本框 3">
            <a:extLst>
              <a:ext uri="{FF2B5EF4-FFF2-40B4-BE49-F238E27FC236}">
                <a16:creationId xmlns:a16="http://schemas.microsoft.com/office/drawing/2014/main" id="{20A387B9-41D0-CE43-BA64-5A03226C0737}"/>
              </a:ext>
            </a:extLst>
          </p:cNvPr>
          <p:cNvSpPr txBox="1">
            <a:spLocks noChangeArrowheads="1"/>
          </p:cNvSpPr>
          <p:nvPr/>
        </p:nvSpPr>
        <p:spPr bwMode="auto">
          <a:xfrm>
            <a:off x="395288" y="1844675"/>
            <a:ext cx="8407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latin typeface="宋体" panose="02010600030101010101" pitchFamily="2" charset="-122"/>
              </a:rPr>
              <a:t>1.</a:t>
            </a:r>
            <a:r>
              <a:rPr lang="zh-CN" altLang="en-US" sz="2800" b="1">
                <a:latin typeface="宋体" panose="02010600030101010101" pitchFamily="2" charset="-122"/>
              </a:rPr>
              <a:t>患者在翻身时，动作要慢，防止管路被牵拉脱出。</a:t>
            </a:r>
            <a:endParaRPr lang="zh-CN" altLang="en-US" sz="2800"/>
          </a:p>
        </p:txBody>
      </p:sp>
      <p:sp>
        <p:nvSpPr>
          <p:cNvPr id="31750" name="文本框 5">
            <a:extLst>
              <a:ext uri="{FF2B5EF4-FFF2-40B4-BE49-F238E27FC236}">
                <a16:creationId xmlns:a16="http://schemas.microsoft.com/office/drawing/2014/main" id="{982D5DED-99DD-42F0-E158-5BF4E8F728A5}"/>
              </a:ext>
            </a:extLst>
          </p:cNvPr>
          <p:cNvSpPr txBox="1">
            <a:spLocks noChangeArrowheads="1"/>
          </p:cNvSpPr>
          <p:nvPr/>
        </p:nvSpPr>
        <p:spPr bwMode="auto">
          <a:xfrm>
            <a:off x="666750" y="5899150"/>
            <a:ext cx="1406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t>伤口引流</a:t>
            </a:r>
          </a:p>
        </p:txBody>
      </p:sp>
      <p:sp>
        <p:nvSpPr>
          <p:cNvPr id="31751" name="文本框 6">
            <a:extLst>
              <a:ext uri="{FF2B5EF4-FFF2-40B4-BE49-F238E27FC236}">
                <a16:creationId xmlns:a16="http://schemas.microsoft.com/office/drawing/2014/main" id="{30FAEA83-35EF-A5BA-0F85-CCD02F179311}"/>
              </a:ext>
            </a:extLst>
          </p:cNvPr>
          <p:cNvSpPr txBox="1">
            <a:spLocks noChangeArrowheads="1"/>
          </p:cNvSpPr>
          <p:nvPr/>
        </p:nvSpPr>
        <p:spPr bwMode="auto">
          <a:xfrm>
            <a:off x="3779838" y="5949950"/>
            <a:ext cx="1408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t>管路固定</a:t>
            </a:r>
            <a:endParaRPr lang="zh-CN" altLang="en-US" sz="2400"/>
          </a:p>
        </p:txBody>
      </p:sp>
      <p:sp>
        <p:nvSpPr>
          <p:cNvPr id="31752" name="文本框 7">
            <a:extLst>
              <a:ext uri="{FF2B5EF4-FFF2-40B4-BE49-F238E27FC236}">
                <a16:creationId xmlns:a16="http://schemas.microsoft.com/office/drawing/2014/main" id="{4EC7E3BE-6ABB-3BA1-4106-656D7A897C38}"/>
              </a:ext>
            </a:extLst>
          </p:cNvPr>
          <p:cNvSpPr txBox="1">
            <a:spLocks noChangeArrowheads="1"/>
          </p:cNvSpPr>
          <p:nvPr/>
        </p:nvSpPr>
        <p:spPr bwMode="auto">
          <a:xfrm>
            <a:off x="6481763" y="5908675"/>
            <a:ext cx="1406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t>床头标识</a:t>
            </a:r>
            <a:endParaRPr lang="zh-CN" altLang="en-US" sz="2400"/>
          </a:p>
        </p:txBody>
      </p:sp>
      <p:sp>
        <p:nvSpPr>
          <p:cNvPr id="9" name="右箭头 8">
            <a:extLst>
              <a:ext uri="{FF2B5EF4-FFF2-40B4-BE49-F238E27FC236}">
                <a16:creationId xmlns:a16="http://schemas.microsoft.com/office/drawing/2014/main" id="{53355777-7276-1E3B-0C84-E593682287A3}"/>
              </a:ext>
            </a:extLst>
          </p:cNvPr>
          <p:cNvSpPr/>
          <p:nvPr/>
        </p:nvSpPr>
        <p:spPr>
          <a:xfrm>
            <a:off x="2444750" y="5918200"/>
            <a:ext cx="1079500" cy="441325"/>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zh-CN" altLang="en-US" noProof="1"/>
          </a:p>
        </p:txBody>
      </p:sp>
      <p:sp>
        <p:nvSpPr>
          <p:cNvPr id="10" name="右箭头 9">
            <a:extLst>
              <a:ext uri="{FF2B5EF4-FFF2-40B4-BE49-F238E27FC236}">
                <a16:creationId xmlns:a16="http://schemas.microsoft.com/office/drawing/2014/main" id="{8AE8B041-29BD-F28A-F888-BAA2E4D5A1D0}"/>
              </a:ext>
            </a:extLst>
          </p:cNvPr>
          <p:cNvSpPr/>
          <p:nvPr/>
        </p:nvSpPr>
        <p:spPr>
          <a:xfrm>
            <a:off x="5365750" y="5986463"/>
            <a:ext cx="1079500" cy="43973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zh-CN" altLang="en-US" noProof="1"/>
          </a:p>
        </p:txBody>
      </p:sp>
      <p:pic>
        <p:nvPicPr>
          <p:cNvPr id="31755" name="图片 3" descr="timg (1)">
            <a:extLst>
              <a:ext uri="{FF2B5EF4-FFF2-40B4-BE49-F238E27FC236}">
                <a16:creationId xmlns:a16="http://schemas.microsoft.com/office/drawing/2014/main" id="{CA903849-448B-EED7-D39A-E11D503428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574925"/>
            <a:ext cx="3151188"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C8241B10-DC4E-80AC-5C24-E9CD6D941C80}"/>
              </a:ext>
            </a:extLst>
          </p:cNvPr>
          <p:cNvSpPr>
            <a:spLocks noGrp="1"/>
          </p:cNvSpPr>
          <p:nvPr>
            <p:ph type="ctrTitle"/>
          </p:nvPr>
        </p:nvSpPr>
        <p:spPr bwMode="auto">
          <a:xfrm>
            <a:off x="142875" y="928688"/>
            <a:ext cx="7772400" cy="1470025"/>
          </a:xfrm>
          <a:ln>
            <a:miter lim="800000"/>
            <a:headEnd/>
            <a:tailEnd/>
          </a:ln>
        </p:spPr>
        <p:txBody>
          <a:bodyPr vert="horz" wrap="square" lIns="91440" tIns="45720" rIns="91440" bIns="45720" numCol="1" anchor="t" anchorCtr="0" compatLnSpc="1">
            <a:prstTxWarp prst="textNoShape">
              <a:avLst/>
            </a:prstTxWarp>
          </a:bodyPr>
          <a:lstStyle/>
          <a:p>
            <a:pPr algn="l">
              <a:defRPr/>
            </a:pPr>
            <a:r>
              <a:rPr lang="zh-CN" altLang="en-US" sz="3600" dirty="0">
                <a:solidFill>
                  <a:srgbClr val="FF0000"/>
                </a:solidFill>
                <a:latin typeface="微软雅黑" pitchFamily="34" charset="-122"/>
                <a:ea typeface="微软雅黑" pitchFamily="34" charset="-122"/>
              </a:rPr>
              <a:t>管路位置</a:t>
            </a:r>
            <a:br>
              <a:rPr lang="zh-CN" altLang="en-US" sz="2800" dirty="0">
                <a:latin typeface="+mj-ea"/>
                <a:ea typeface="+mj-ea"/>
              </a:rPr>
            </a:br>
            <a:endParaRPr lang="zh-CN" altLang="en-US" sz="2800" dirty="0">
              <a:solidFill>
                <a:srgbClr val="FF0000"/>
              </a:solidFill>
              <a:latin typeface="微软雅黑" pitchFamily="34" charset="-122"/>
              <a:ea typeface="微软雅黑" pitchFamily="34" charset="-122"/>
            </a:endParaRPr>
          </a:p>
        </p:txBody>
      </p:sp>
      <p:sp>
        <p:nvSpPr>
          <p:cNvPr id="28675" name="object 2">
            <a:extLst>
              <a:ext uri="{FF2B5EF4-FFF2-40B4-BE49-F238E27FC236}">
                <a16:creationId xmlns:a16="http://schemas.microsoft.com/office/drawing/2014/main" id="{4E54C917-0EED-E110-A4F3-F3DD20B5523E}"/>
              </a:ext>
            </a:extLst>
          </p:cNvPr>
          <p:cNvSpPr>
            <a:spLocks noGrp="1"/>
          </p:cNvSpPr>
          <p:nvPr>
            <p:ph type="subTitle" idx="1"/>
          </p:nvPr>
        </p:nvSpPr>
        <p:spPr bwMode="auto">
          <a:xfrm>
            <a:off x="2643188" y="3000375"/>
            <a:ext cx="5429250" cy="3357563"/>
          </a:xfrm>
          <a:blipFill dpi="0" rotWithShape="1">
            <a:blip r:embed="rId2" cstate="print"/>
            <a:srcRect/>
            <a:stretch>
              <a:fillRect/>
            </a:stretch>
          </a:blipFill>
          <a:ln>
            <a:miter lim="800000"/>
            <a:headEnd/>
            <a:tailEnd/>
          </a:ln>
        </p:spPr>
        <p:txBody>
          <a:bodyPr vert="horz" wrap="square" lIns="0" tIns="0" rIns="0" bIns="0" numCol="1" anchor="t" anchorCtr="0" compatLnSpc="1">
            <a:prstTxWarp prst="textNoShape">
              <a:avLst/>
            </a:prstTxWarp>
          </a:bodyPr>
          <a:lstStyle/>
          <a:p>
            <a:pPr>
              <a:defRPr/>
            </a:pPr>
            <a:endParaRPr lang="zh-CN" altLang="en-US" sz="2800" dirty="0">
              <a:latin typeface="+mj-ea"/>
              <a:ea typeface="+mj-ea"/>
            </a:endParaRPr>
          </a:p>
        </p:txBody>
      </p:sp>
      <p:sp>
        <p:nvSpPr>
          <p:cNvPr id="32772" name="矩形 3">
            <a:extLst>
              <a:ext uri="{FF2B5EF4-FFF2-40B4-BE49-F238E27FC236}">
                <a16:creationId xmlns:a16="http://schemas.microsoft.com/office/drawing/2014/main" id="{19FFB7F4-E1D3-066B-70F5-02EC5741DD18}"/>
              </a:ext>
            </a:extLst>
          </p:cNvPr>
          <p:cNvSpPr>
            <a:spLocks noChangeArrowheads="1"/>
          </p:cNvSpPr>
          <p:nvPr/>
        </p:nvSpPr>
        <p:spPr bwMode="auto">
          <a:xfrm>
            <a:off x="0" y="1428750"/>
            <a:ext cx="9202738"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zh-CN" altLang="en-US" sz="2800" b="1">
                <a:solidFill>
                  <a:srgbClr val="000000"/>
                </a:solidFill>
                <a:latin typeface="宋体" panose="02010600030101010101" pitchFamily="2" charset="-122"/>
              </a:rPr>
              <a:t> </a:t>
            </a:r>
            <a:endParaRPr lang="en-US" altLang="zh-CN" sz="2800" b="1">
              <a:solidFill>
                <a:srgbClr val="000000"/>
              </a:solidFill>
              <a:latin typeface="宋体" panose="02010600030101010101" pitchFamily="2" charset="-122"/>
            </a:endParaRPr>
          </a:p>
          <a:p>
            <a:pPr>
              <a:spcBef>
                <a:spcPct val="20000"/>
              </a:spcBef>
            </a:pPr>
            <a:r>
              <a:rPr lang="zh-CN" altLang="en-US" sz="2800" b="1">
                <a:solidFill>
                  <a:srgbClr val="000000"/>
                </a:solidFill>
                <a:latin typeface="宋体" panose="02010600030101010101" pitchFamily="2" charset="-122"/>
              </a:rPr>
              <a:t>  将尿管贴贴于患者髋部，将尿管经大腿上方走行后固</a:t>
            </a:r>
            <a:endParaRPr lang="en-US" altLang="zh-CN" sz="2800" b="1">
              <a:solidFill>
                <a:srgbClr val="000000"/>
              </a:solidFill>
              <a:latin typeface="宋体" panose="02010600030101010101" pitchFamily="2" charset="-122"/>
            </a:endParaRPr>
          </a:p>
          <a:p>
            <a:pPr>
              <a:spcBef>
                <a:spcPct val="20000"/>
              </a:spcBef>
            </a:pPr>
            <a:r>
              <a:rPr lang="zh-CN" altLang="en-US" sz="2800" b="1">
                <a:solidFill>
                  <a:srgbClr val="000000"/>
                </a:solidFill>
                <a:latin typeface="宋体" panose="02010600030101010101" pitchFamily="2" charset="-122"/>
              </a:rPr>
              <a:t> 定于床旁，避免皮肤受压。</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a:extLst>
              <a:ext uri="{FF2B5EF4-FFF2-40B4-BE49-F238E27FC236}">
                <a16:creationId xmlns:a16="http://schemas.microsoft.com/office/drawing/2014/main" id="{647CEF67-5EE9-1A4B-3FED-CBABB40184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962150"/>
            <a:ext cx="65532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文本框 1">
            <a:extLst>
              <a:ext uri="{FF2B5EF4-FFF2-40B4-BE49-F238E27FC236}">
                <a16:creationId xmlns:a16="http://schemas.microsoft.com/office/drawing/2014/main" id="{927826D9-7B08-101E-A0DB-5775DDFFC5CE}"/>
              </a:ext>
            </a:extLst>
          </p:cNvPr>
          <p:cNvSpPr txBox="1">
            <a:spLocks noChangeArrowheads="1"/>
          </p:cNvSpPr>
          <p:nvPr/>
        </p:nvSpPr>
        <p:spPr bwMode="auto">
          <a:xfrm>
            <a:off x="2436813" y="981075"/>
            <a:ext cx="43545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600" b="1">
                <a:latin typeface="微软雅黑" panose="020B0503020204020204" pitchFamily="34" charset="-122"/>
                <a:ea typeface="微软雅黑" panose="020B0503020204020204" pitchFamily="34" charset="-122"/>
                <a:sym typeface="+mn-ea"/>
              </a:rPr>
              <a:t>术后指导</a:t>
            </a:r>
            <a:r>
              <a:rPr lang="en-US" altLang="zh-CN" sz="3600" b="1">
                <a:latin typeface="微软雅黑" panose="020B0503020204020204" pitchFamily="34" charset="-122"/>
                <a:ea typeface="微软雅黑" panose="020B0503020204020204" pitchFamily="34" charset="-122"/>
                <a:sym typeface="+mn-ea"/>
              </a:rPr>
              <a:t>—</a:t>
            </a:r>
            <a:r>
              <a:rPr lang="zh-CN" altLang="en-US" sz="3600" b="1">
                <a:solidFill>
                  <a:srgbClr val="FF0000"/>
                </a:solidFill>
                <a:latin typeface="微软雅黑" panose="020B0503020204020204" pitchFamily="34" charset="-122"/>
                <a:ea typeface="微软雅黑" panose="020B0503020204020204" pitchFamily="34" charset="-122"/>
                <a:sym typeface="+mn-ea"/>
              </a:rPr>
              <a:t>静脉输液</a:t>
            </a:r>
            <a:endParaRPr lang="zh-CN" altLang="en-US" sz="3600" noProof="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advTm="1042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2">
            <a:extLst>
              <a:ext uri="{FF2B5EF4-FFF2-40B4-BE49-F238E27FC236}">
                <a16:creationId xmlns:a16="http://schemas.microsoft.com/office/drawing/2014/main" id="{7DAF7D7B-E0C0-BDA9-53CD-F26D3ADE730F}"/>
              </a:ext>
            </a:extLst>
          </p:cNvPr>
          <p:cNvSpPr txBox="1">
            <a:spLocks noChangeArrowheads="1"/>
          </p:cNvSpPr>
          <p:nvPr/>
        </p:nvSpPr>
        <p:spPr bwMode="auto">
          <a:xfrm>
            <a:off x="1476375" y="1182688"/>
            <a:ext cx="6337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尿袋的使用方法</a:t>
            </a:r>
          </a:p>
        </p:txBody>
      </p:sp>
      <p:pic>
        <p:nvPicPr>
          <p:cNvPr id="34819" name="Picture 5">
            <a:extLst>
              <a:ext uri="{FF2B5EF4-FFF2-40B4-BE49-F238E27FC236}">
                <a16:creationId xmlns:a16="http://schemas.microsoft.com/office/drawing/2014/main" id="{6FE4ED54-EFBD-8285-E296-B7867A5E05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305050"/>
            <a:ext cx="15128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6">
            <a:extLst>
              <a:ext uri="{FF2B5EF4-FFF2-40B4-BE49-F238E27FC236}">
                <a16:creationId xmlns:a16="http://schemas.microsoft.com/office/drawing/2014/main" id="{E85809E2-AE72-89C9-1CFB-E27C48D714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2305050"/>
            <a:ext cx="15113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右箭头 10">
            <a:extLst>
              <a:ext uri="{FF2B5EF4-FFF2-40B4-BE49-F238E27FC236}">
                <a16:creationId xmlns:a16="http://schemas.microsoft.com/office/drawing/2014/main" id="{D096F9D6-1EEE-8F0D-304B-040D6C3E5D44}"/>
              </a:ext>
            </a:extLst>
          </p:cNvPr>
          <p:cNvSpPr>
            <a:spLocks noChangeArrowheads="1"/>
          </p:cNvSpPr>
          <p:nvPr/>
        </p:nvSpPr>
        <p:spPr bwMode="auto">
          <a:xfrm>
            <a:off x="1908175" y="3255963"/>
            <a:ext cx="360363" cy="346075"/>
          </a:xfrm>
          <a:prstGeom prst="rightArrow">
            <a:avLst>
              <a:gd name="adj1" fmla="val 50000"/>
              <a:gd name="adj2" fmla="val 49977"/>
            </a:avLst>
          </a:prstGeom>
          <a:solidFill>
            <a:schemeClr val="accent1"/>
          </a:solidFill>
          <a:ln w="9525">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4822" name="Picture 8">
            <a:extLst>
              <a:ext uri="{FF2B5EF4-FFF2-40B4-BE49-F238E27FC236}">
                <a16:creationId xmlns:a16="http://schemas.microsoft.com/office/drawing/2014/main" id="{8E7F0783-D935-5E12-C696-B6549C2294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48488" y="2305050"/>
            <a:ext cx="17176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右箭头 10">
            <a:extLst>
              <a:ext uri="{FF2B5EF4-FFF2-40B4-BE49-F238E27FC236}">
                <a16:creationId xmlns:a16="http://schemas.microsoft.com/office/drawing/2014/main" id="{90DBFABF-83C1-C333-13D3-C81F4B00ED7B}"/>
              </a:ext>
            </a:extLst>
          </p:cNvPr>
          <p:cNvSpPr>
            <a:spLocks noChangeArrowheads="1"/>
          </p:cNvSpPr>
          <p:nvPr/>
        </p:nvSpPr>
        <p:spPr bwMode="auto">
          <a:xfrm>
            <a:off x="6300788" y="3168650"/>
            <a:ext cx="360362" cy="346075"/>
          </a:xfrm>
          <a:prstGeom prst="rightArrow">
            <a:avLst>
              <a:gd name="adj1" fmla="val 50000"/>
              <a:gd name="adj2" fmla="val 49977"/>
            </a:avLst>
          </a:prstGeom>
          <a:solidFill>
            <a:schemeClr val="accent1"/>
          </a:solidFill>
          <a:ln w="9525">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4" name="右箭头 10">
            <a:extLst>
              <a:ext uri="{FF2B5EF4-FFF2-40B4-BE49-F238E27FC236}">
                <a16:creationId xmlns:a16="http://schemas.microsoft.com/office/drawing/2014/main" id="{AC9B825C-A394-90CC-E226-E6F260830129}"/>
              </a:ext>
            </a:extLst>
          </p:cNvPr>
          <p:cNvSpPr>
            <a:spLocks noChangeArrowheads="1"/>
          </p:cNvSpPr>
          <p:nvPr/>
        </p:nvSpPr>
        <p:spPr bwMode="auto">
          <a:xfrm>
            <a:off x="4067175" y="3255963"/>
            <a:ext cx="360363" cy="346075"/>
          </a:xfrm>
          <a:prstGeom prst="rightArrow">
            <a:avLst>
              <a:gd name="adj1" fmla="val 50000"/>
              <a:gd name="adj2" fmla="val 49977"/>
            </a:avLst>
          </a:prstGeom>
          <a:solidFill>
            <a:schemeClr val="accent1"/>
          </a:solidFill>
          <a:ln w="9525">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4825" name="Picture 7">
            <a:extLst>
              <a:ext uri="{FF2B5EF4-FFF2-40B4-BE49-F238E27FC236}">
                <a16:creationId xmlns:a16="http://schemas.microsoft.com/office/drawing/2014/main" id="{AC24C8FF-A4FF-28DD-20B3-5667A10712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2305050"/>
            <a:ext cx="14414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6" name="TextBox 22">
            <a:extLst>
              <a:ext uri="{FF2B5EF4-FFF2-40B4-BE49-F238E27FC236}">
                <a16:creationId xmlns:a16="http://schemas.microsoft.com/office/drawing/2014/main" id="{B15EB99D-94C6-A13C-42D8-1C49FC04BDFB}"/>
              </a:ext>
            </a:extLst>
          </p:cNvPr>
          <p:cNvSpPr txBox="1">
            <a:spLocks noChangeArrowheads="1"/>
          </p:cNvSpPr>
          <p:nvPr/>
        </p:nvSpPr>
        <p:spPr bwMode="auto">
          <a:xfrm>
            <a:off x="179388" y="4552950"/>
            <a:ext cx="1800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翻转尿袋</a:t>
            </a:r>
            <a:endParaRPr lang="en-US" altLang="zh-CN" sz="2000" b="1"/>
          </a:p>
          <a:p>
            <a:pPr eaLnBrk="1" hangingPunct="1"/>
            <a:r>
              <a:rPr lang="zh-CN" altLang="en-US" sz="2000" b="1"/>
              <a:t>推开放尿后上的开关</a:t>
            </a:r>
          </a:p>
        </p:txBody>
      </p:sp>
      <p:sp>
        <p:nvSpPr>
          <p:cNvPr id="34827" name="TextBox 22">
            <a:extLst>
              <a:ext uri="{FF2B5EF4-FFF2-40B4-BE49-F238E27FC236}">
                <a16:creationId xmlns:a16="http://schemas.microsoft.com/office/drawing/2014/main" id="{4EE7E8F8-31F8-CB41-C9A8-8BF0076DDA91}"/>
              </a:ext>
            </a:extLst>
          </p:cNvPr>
          <p:cNvSpPr txBox="1">
            <a:spLocks noChangeArrowheads="1"/>
          </p:cNvSpPr>
          <p:nvPr/>
        </p:nvSpPr>
        <p:spPr bwMode="auto">
          <a:xfrm>
            <a:off x="2698750" y="4552950"/>
            <a:ext cx="865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放尿</a:t>
            </a:r>
          </a:p>
        </p:txBody>
      </p:sp>
      <p:sp>
        <p:nvSpPr>
          <p:cNvPr id="34828" name="TextBox 22">
            <a:extLst>
              <a:ext uri="{FF2B5EF4-FFF2-40B4-BE49-F238E27FC236}">
                <a16:creationId xmlns:a16="http://schemas.microsoft.com/office/drawing/2014/main" id="{1F6E0E72-5841-B68C-E691-0F65DE6CE03D}"/>
              </a:ext>
            </a:extLst>
          </p:cNvPr>
          <p:cNvSpPr txBox="1">
            <a:spLocks noChangeArrowheads="1"/>
          </p:cNvSpPr>
          <p:nvPr/>
        </p:nvSpPr>
        <p:spPr bwMode="auto">
          <a:xfrm>
            <a:off x="4643438" y="4552950"/>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将开关关好</a:t>
            </a:r>
          </a:p>
        </p:txBody>
      </p:sp>
      <p:sp>
        <p:nvSpPr>
          <p:cNvPr id="34829" name="TextBox 22">
            <a:extLst>
              <a:ext uri="{FF2B5EF4-FFF2-40B4-BE49-F238E27FC236}">
                <a16:creationId xmlns:a16="http://schemas.microsoft.com/office/drawing/2014/main" id="{2BC6B8FF-D56B-AB67-B9EB-600000A9A815}"/>
              </a:ext>
            </a:extLst>
          </p:cNvPr>
          <p:cNvSpPr txBox="1">
            <a:spLocks noChangeArrowheads="1"/>
          </p:cNvSpPr>
          <p:nvPr/>
        </p:nvSpPr>
        <p:spPr bwMode="auto">
          <a:xfrm>
            <a:off x="6958013" y="4465638"/>
            <a:ext cx="1717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将放尿口塞回原处</a:t>
            </a:r>
          </a:p>
        </p:txBody>
      </p:sp>
    </p:spTree>
  </p:cSld>
  <p:clrMapOvr>
    <a:masterClrMapping/>
  </p:clrMapOvr>
  <p:transition advTm="9907"/>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
            <a:extLst>
              <a:ext uri="{FF2B5EF4-FFF2-40B4-BE49-F238E27FC236}">
                <a16:creationId xmlns:a16="http://schemas.microsoft.com/office/drawing/2014/main" id="{BEBCDEB9-8074-36DB-7338-0559D3B737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914400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框 1">
            <a:extLst>
              <a:ext uri="{FF2B5EF4-FFF2-40B4-BE49-F238E27FC236}">
                <a16:creationId xmlns:a16="http://schemas.microsoft.com/office/drawing/2014/main" id="{27865B71-6D28-D459-0B39-82D275FF09BD}"/>
              </a:ext>
            </a:extLst>
          </p:cNvPr>
          <p:cNvSpPr txBox="1">
            <a:spLocks noChangeArrowheads="1"/>
          </p:cNvSpPr>
          <p:nvPr/>
        </p:nvSpPr>
        <p:spPr bwMode="auto">
          <a:xfrm>
            <a:off x="2700338" y="1412875"/>
            <a:ext cx="3427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600" b="1">
                <a:latin typeface="微软雅黑" panose="020B0503020204020204" pitchFamily="34" charset="-122"/>
                <a:ea typeface="微软雅黑" panose="020B0503020204020204" pitchFamily="34" charset="-122"/>
                <a:sym typeface="+mn-ea"/>
              </a:rPr>
              <a:t>术后指导</a:t>
            </a:r>
            <a:r>
              <a:rPr lang="en-US" altLang="zh-CN" sz="3600" b="1">
                <a:latin typeface="微软雅黑" panose="020B0503020204020204" pitchFamily="34" charset="-122"/>
                <a:ea typeface="微软雅黑" panose="020B0503020204020204" pitchFamily="34" charset="-122"/>
                <a:sym typeface="+mn-ea"/>
              </a:rPr>
              <a:t>—</a:t>
            </a:r>
            <a:r>
              <a:rPr lang="zh-CN" altLang="en-US" sz="3600" b="1">
                <a:solidFill>
                  <a:srgbClr val="FF0000"/>
                </a:solidFill>
                <a:latin typeface="微软雅黑" panose="020B0503020204020204" pitchFamily="34" charset="-122"/>
                <a:ea typeface="微软雅黑" panose="020B0503020204020204" pitchFamily="34" charset="-122"/>
                <a:sym typeface="+mn-ea"/>
              </a:rPr>
              <a:t>排便</a:t>
            </a:r>
            <a:endParaRPr lang="zh-CN" altLang="en-US" sz="3600" noProof="1">
              <a:latin typeface="微软雅黑" panose="020B0503020204020204" pitchFamily="34" charset="-122"/>
              <a:ea typeface="微软雅黑" panose="020B0503020204020204" pitchFamily="34" charset="-122"/>
            </a:endParaRPr>
          </a:p>
        </p:txBody>
      </p:sp>
      <p:sp>
        <p:nvSpPr>
          <p:cNvPr id="35843" name="文本框 3">
            <a:extLst>
              <a:ext uri="{FF2B5EF4-FFF2-40B4-BE49-F238E27FC236}">
                <a16:creationId xmlns:a16="http://schemas.microsoft.com/office/drawing/2014/main" id="{AF222F8E-A7B4-686A-69FE-222224B1D152}"/>
              </a:ext>
            </a:extLst>
          </p:cNvPr>
          <p:cNvSpPr txBox="1">
            <a:spLocks noChangeArrowheads="1"/>
          </p:cNvSpPr>
          <p:nvPr/>
        </p:nvSpPr>
        <p:spPr bwMode="auto">
          <a:xfrm>
            <a:off x="250825" y="2781300"/>
            <a:ext cx="79644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b="1">
                <a:latin typeface="宋体" panose="02010600030101010101" pitchFamily="2" charset="-122"/>
              </a:rPr>
              <a:t>患者取侧卧位，将塑料袋放置患者臀下</a:t>
            </a:r>
            <a:endParaRPr lang="zh-CN" altLang="en-US" sz="3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2">
            <a:extLst>
              <a:ext uri="{FF2B5EF4-FFF2-40B4-BE49-F238E27FC236}">
                <a16:creationId xmlns:a16="http://schemas.microsoft.com/office/drawing/2014/main" id="{6B4C03E2-FAA3-BE4A-3D98-8AF278DACE1B}"/>
              </a:ext>
            </a:extLst>
          </p:cNvPr>
          <p:cNvSpPr>
            <a:spLocks noChangeArrowheads="1"/>
          </p:cNvSpPr>
          <p:nvPr/>
        </p:nvSpPr>
        <p:spPr bwMode="auto">
          <a:xfrm>
            <a:off x="2700338" y="1052513"/>
            <a:ext cx="4352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肢体活动</a:t>
            </a:r>
          </a:p>
        </p:txBody>
      </p:sp>
      <p:sp>
        <p:nvSpPr>
          <p:cNvPr id="4" name="矩形 3">
            <a:extLst>
              <a:ext uri="{FF2B5EF4-FFF2-40B4-BE49-F238E27FC236}">
                <a16:creationId xmlns:a16="http://schemas.microsoft.com/office/drawing/2014/main" id="{0AE20E61-FC38-9E9B-6A6A-3B63CCEA465E}"/>
              </a:ext>
            </a:extLst>
          </p:cNvPr>
          <p:cNvSpPr/>
          <p:nvPr/>
        </p:nvSpPr>
        <p:spPr>
          <a:xfrm>
            <a:off x="611188" y="1844675"/>
            <a:ext cx="7993062" cy="3046413"/>
          </a:xfrm>
          <a:prstGeom prst="rect">
            <a:avLst/>
          </a:prstGeom>
        </p:spPr>
        <p:txBody>
          <a:bodyPr>
            <a:spAutoFit/>
          </a:bodyPr>
          <a:lstStyle/>
          <a:p>
            <a:pPr eaLnBrk="1" hangingPunct="1">
              <a:defRPr/>
            </a:pPr>
            <a:r>
              <a:rPr lang="en-US" altLang="zh-CN" sz="3200" b="1" dirty="0">
                <a:latin typeface="+mn-ea"/>
                <a:ea typeface="+mn-ea"/>
              </a:rPr>
              <a:t>1.</a:t>
            </a:r>
            <a:r>
              <a:rPr lang="zh-CN" altLang="en-US" sz="3200" b="1" dirty="0">
                <a:latin typeface="+mn-ea"/>
                <a:ea typeface="+mn-ea"/>
              </a:rPr>
              <a:t>护士会指导家属给予患者每日</a:t>
            </a:r>
            <a:r>
              <a:rPr lang="en-US" altLang="zh-CN" sz="3200" b="1" dirty="0">
                <a:latin typeface="+mn-ea"/>
                <a:ea typeface="+mn-ea"/>
              </a:rPr>
              <a:t>2-3</a:t>
            </a:r>
            <a:r>
              <a:rPr lang="zh-CN" altLang="en-US" sz="3200" b="1" dirty="0">
                <a:latin typeface="+mn-ea"/>
                <a:ea typeface="+mn-ea"/>
              </a:rPr>
              <a:t>次进行主动或被动的肢体功能锻炼，每次</a:t>
            </a:r>
            <a:r>
              <a:rPr lang="en-US" altLang="zh-CN" sz="3200" b="1" dirty="0">
                <a:latin typeface="+mn-ea"/>
                <a:ea typeface="+mn-ea"/>
              </a:rPr>
              <a:t>15-20</a:t>
            </a:r>
            <a:r>
              <a:rPr lang="zh-CN" altLang="en-US" sz="3200" b="1" dirty="0">
                <a:latin typeface="+mn-ea"/>
                <a:ea typeface="+mn-ea"/>
              </a:rPr>
              <a:t>分钟为宜。</a:t>
            </a:r>
          </a:p>
          <a:p>
            <a:pPr eaLnBrk="1" hangingPunct="1">
              <a:defRPr/>
            </a:pPr>
            <a:endParaRPr lang="zh-CN" altLang="en-US" sz="3200" b="1" dirty="0">
              <a:latin typeface="+mn-ea"/>
              <a:ea typeface="+mn-ea"/>
            </a:endParaRPr>
          </a:p>
          <a:p>
            <a:pPr eaLnBrk="1" hangingPunct="1">
              <a:defRPr/>
            </a:pPr>
            <a:r>
              <a:rPr lang="en-US" altLang="zh-CN" sz="3200" b="1" dirty="0">
                <a:latin typeface="+mn-ea"/>
                <a:ea typeface="+mn-ea"/>
              </a:rPr>
              <a:t>2.</a:t>
            </a:r>
            <a:r>
              <a:rPr lang="zh-CN" altLang="en-US" sz="3200" b="1" dirty="0">
                <a:latin typeface="+mn-ea"/>
                <a:ea typeface="+mn-ea"/>
              </a:rPr>
              <a:t>下肢活动障碍的患者可遵医嘱给予做足底泵，促进血液循环。</a:t>
            </a:r>
          </a:p>
        </p:txBody>
      </p:sp>
      <p:pic>
        <p:nvPicPr>
          <p:cNvPr id="36868" name="图片 4">
            <a:extLst>
              <a:ext uri="{FF2B5EF4-FFF2-40B4-BE49-F238E27FC236}">
                <a16:creationId xmlns:a16="http://schemas.microsoft.com/office/drawing/2014/main" id="{A1D0BEDA-49D4-4DB5-AAE9-B994EFF819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6025" y="4437063"/>
            <a:ext cx="3578225"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1">
            <a:extLst>
              <a:ext uri="{FF2B5EF4-FFF2-40B4-BE49-F238E27FC236}">
                <a16:creationId xmlns:a16="http://schemas.microsoft.com/office/drawing/2014/main" id="{0406D7CF-97BC-8D7C-25DF-18DDA47D5201}"/>
              </a:ext>
            </a:extLst>
          </p:cNvPr>
          <p:cNvSpPr>
            <a:spLocks noChangeArrowheads="1"/>
          </p:cNvSpPr>
          <p:nvPr/>
        </p:nvSpPr>
        <p:spPr bwMode="auto">
          <a:xfrm>
            <a:off x="2124075" y="981075"/>
            <a:ext cx="4338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手部活动</a:t>
            </a:r>
          </a:p>
        </p:txBody>
      </p:sp>
      <p:sp>
        <p:nvSpPr>
          <p:cNvPr id="3" name="矩形 2">
            <a:extLst>
              <a:ext uri="{FF2B5EF4-FFF2-40B4-BE49-F238E27FC236}">
                <a16:creationId xmlns:a16="http://schemas.microsoft.com/office/drawing/2014/main" id="{ECDF28B0-B92C-3430-07C2-5E23B6D14713}"/>
              </a:ext>
            </a:extLst>
          </p:cNvPr>
          <p:cNvSpPr/>
          <p:nvPr/>
        </p:nvSpPr>
        <p:spPr>
          <a:xfrm>
            <a:off x="1258888" y="1773238"/>
            <a:ext cx="3468687" cy="584200"/>
          </a:xfrm>
          <a:prstGeom prst="rect">
            <a:avLst/>
          </a:prstGeom>
        </p:spPr>
        <p:txBody>
          <a:bodyPr wrap="none">
            <a:spAutoFit/>
          </a:bodyPr>
          <a:lstStyle/>
          <a:p>
            <a:pPr eaLnBrk="1" hangingPunct="1">
              <a:defRPr/>
            </a:pPr>
            <a:r>
              <a:rPr lang="en-US" altLang="zh-CN" sz="3200" b="1" dirty="0">
                <a:latin typeface="+mn-ea"/>
                <a:ea typeface="+mn-ea"/>
              </a:rPr>
              <a:t>1.</a:t>
            </a:r>
            <a:r>
              <a:rPr lang="zh-CN" altLang="en-US" sz="3200" b="1" dirty="0">
                <a:latin typeface="+mn-ea"/>
                <a:ea typeface="+mn-ea"/>
              </a:rPr>
              <a:t>手的握拳与张开</a:t>
            </a:r>
          </a:p>
        </p:txBody>
      </p:sp>
      <p:pic>
        <p:nvPicPr>
          <p:cNvPr id="37892" name="图片 3">
            <a:extLst>
              <a:ext uri="{FF2B5EF4-FFF2-40B4-BE49-F238E27FC236}">
                <a16:creationId xmlns:a16="http://schemas.microsoft.com/office/drawing/2014/main" id="{C58A6046-B9FA-750F-31F2-4AE943F302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708275"/>
            <a:ext cx="2487613"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4">
            <a:extLst>
              <a:ext uri="{FF2B5EF4-FFF2-40B4-BE49-F238E27FC236}">
                <a16:creationId xmlns:a16="http://schemas.microsoft.com/office/drawing/2014/main" id="{D0871F0A-5815-BD51-7299-5A77182B42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708275"/>
            <a:ext cx="2390775"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a:extLst>
              <a:ext uri="{FF2B5EF4-FFF2-40B4-BE49-F238E27FC236}">
                <a16:creationId xmlns:a16="http://schemas.microsoft.com/office/drawing/2014/main" id="{337D0423-1020-7CE2-AE51-E3839EC11DA2}"/>
              </a:ext>
            </a:extLst>
          </p:cNvPr>
          <p:cNvSpPr>
            <a:spLocks noChangeArrowheads="1"/>
          </p:cNvSpPr>
          <p:nvPr/>
        </p:nvSpPr>
        <p:spPr bwMode="auto">
          <a:xfrm>
            <a:off x="1979613" y="908050"/>
            <a:ext cx="48021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腕关节活动</a:t>
            </a:r>
          </a:p>
        </p:txBody>
      </p:sp>
      <p:pic>
        <p:nvPicPr>
          <p:cNvPr id="38915" name="图片 2">
            <a:extLst>
              <a:ext uri="{FF2B5EF4-FFF2-40B4-BE49-F238E27FC236}">
                <a16:creationId xmlns:a16="http://schemas.microsoft.com/office/drawing/2014/main" id="{9BD150A6-DDB4-B068-AC1B-9E87C3A793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700213"/>
            <a:ext cx="1951038"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3">
            <a:extLst>
              <a:ext uri="{FF2B5EF4-FFF2-40B4-BE49-F238E27FC236}">
                <a16:creationId xmlns:a16="http://schemas.microsoft.com/office/drawing/2014/main" id="{EECBB897-3467-4105-426F-2F1484E8FE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2038" y="1704975"/>
            <a:ext cx="2066925"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4">
            <a:extLst>
              <a:ext uri="{FF2B5EF4-FFF2-40B4-BE49-F238E27FC236}">
                <a16:creationId xmlns:a16="http://schemas.microsoft.com/office/drawing/2014/main" id="{7BAF32F5-8982-B242-3677-306FE87E71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43425" y="1712913"/>
            <a:ext cx="2090738"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图片 5">
            <a:extLst>
              <a:ext uri="{FF2B5EF4-FFF2-40B4-BE49-F238E27FC236}">
                <a16:creationId xmlns:a16="http://schemas.microsoft.com/office/drawing/2014/main" id="{8EDDDFBE-89C3-594E-43F6-4485960CFE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43713" y="1697038"/>
            <a:ext cx="2109787"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矩形 6">
            <a:extLst>
              <a:ext uri="{FF2B5EF4-FFF2-40B4-BE49-F238E27FC236}">
                <a16:creationId xmlns:a16="http://schemas.microsoft.com/office/drawing/2014/main" id="{0BC1CC94-5215-CFDD-4138-080AF4F66D09}"/>
              </a:ext>
            </a:extLst>
          </p:cNvPr>
          <p:cNvSpPr>
            <a:spLocks noChangeArrowheads="1"/>
          </p:cNvSpPr>
          <p:nvPr/>
        </p:nvSpPr>
        <p:spPr bwMode="auto">
          <a:xfrm>
            <a:off x="31750" y="4840288"/>
            <a:ext cx="19796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腕关节背伸</a:t>
            </a:r>
          </a:p>
        </p:txBody>
      </p:sp>
      <p:sp>
        <p:nvSpPr>
          <p:cNvPr id="38920" name="矩形 7">
            <a:extLst>
              <a:ext uri="{FF2B5EF4-FFF2-40B4-BE49-F238E27FC236}">
                <a16:creationId xmlns:a16="http://schemas.microsoft.com/office/drawing/2014/main" id="{B3638586-33E6-82A4-9708-D519DD29177E}"/>
              </a:ext>
            </a:extLst>
          </p:cNvPr>
          <p:cNvSpPr>
            <a:spLocks noChangeArrowheads="1"/>
          </p:cNvSpPr>
          <p:nvPr/>
        </p:nvSpPr>
        <p:spPr bwMode="auto">
          <a:xfrm>
            <a:off x="2195513" y="4840288"/>
            <a:ext cx="19796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腕关节屈曲</a:t>
            </a:r>
          </a:p>
        </p:txBody>
      </p:sp>
      <p:sp>
        <p:nvSpPr>
          <p:cNvPr id="38921" name="矩形 8">
            <a:extLst>
              <a:ext uri="{FF2B5EF4-FFF2-40B4-BE49-F238E27FC236}">
                <a16:creationId xmlns:a16="http://schemas.microsoft.com/office/drawing/2014/main" id="{229818E9-36F5-7966-64FA-34DEB676F580}"/>
              </a:ext>
            </a:extLst>
          </p:cNvPr>
          <p:cNvSpPr>
            <a:spLocks noChangeArrowheads="1"/>
          </p:cNvSpPr>
          <p:nvPr/>
        </p:nvSpPr>
        <p:spPr bwMode="auto">
          <a:xfrm>
            <a:off x="4543425" y="4830763"/>
            <a:ext cx="1989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腕关节桡偏</a:t>
            </a:r>
          </a:p>
        </p:txBody>
      </p:sp>
      <p:sp>
        <p:nvSpPr>
          <p:cNvPr id="38922" name="矩形 9">
            <a:extLst>
              <a:ext uri="{FF2B5EF4-FFF2-40B4-BE49-F238E27FC236}">
                <a16:creationId xmlns:a16="http://schemas.microsoft.com/office/drawing/2014/main" id="{3EA6BB6C-E853-4C67-9B7E-FE5A15DD0F9A}"/>
              </a:ext>
            </a:extLst>
          </p:cNvPr>
          <p:cNvSpPr>
            <a:spLocks noChangeArrowheads="1"/>
          </p:cNvSpPr>
          <p:nvPr/>
        </p:nvSpPr>
        <p:spPr bwMode="auto">
          <a:xfrm>
            <a:off x="6946900" y="4840288"/>
            <a:ext cx="19875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腕关节尺偏</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1">
            <a:extLst>
              <a:ext uri="{FF2B5EF4-FFF2-40B4-BE49-F238E27FC236}">
                <a16:creationId xmlns:a16="http://schemas.microsoft.com/office/drawing/2014/main" id="{6F264E9B-537F-0FE6-2F05-A463EB7C8C70}"/>
              </a:ext>
            </a:extLst>
          </p:cNvPr>
          <p:cNvSpPr>
            <a:spLocks noChangeArrowheads="1"/>
          </p:cNvSpPr>
          <p:nvPr/>
        </p:nvSpPr>
        <p:spPr bwMode="auto">
          <a:xfrm>
            <a:off x="2700338" y="981075"/>
            <a:ext cx="4800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肘关节活动</a:t>
            </a:r>
          </a:p>
        </p:txBody>
      </p:sp>
      <p:pic>
        <p:nvPicPr>
          <p:cNvPr id="39939" name="图片 2">
            <a:extLst>
              <a:ext uri="{FF2B5EF4-FFF2-40B4-BE49-F238E27FC236}">
                <a16:creationId xmlns:a16="http://schemas.microsoft.com/office/drawing/2014/main" id="{35A87243-E768-4185-F6E4-FCE005088E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89138"/>
            <a:ext cx="2451100"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图片 3">
            <a:extLst>
              <a:ext uri="{FF2B5EF4-FFF2-40B4-BE49-F238E27FC236}">
                <a16:creationId xmlns:a16="http://schemas.microsoft.com/office/drawing/2014/main" id="{3B6F5DD9-E291-9375-6EAD-39507A396B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989138"/>
            <a:ext cx="2486025"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图片 4">
            <a:extLst>
              <a:ext uri="{FF2B5EF4-FFF2-40B4-BE49-F238E27FC236}">
                <a16:creationId xmlns:a16="http://schemas.microsoft.com/office/drawing/2014/main" id="{A76CBE86-C770-8FA5-2EDF-DBD3498FE8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2001838"/>
            <a:ext cx="2408238"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矩形 5">
            <a:extLst>
              <a:ext uri="{FF2B5EF4-FFF2-40B4-BE49-F238E27FC236}">
                <a16:creationId xmlns:a16="http://schemas.microsoft.com/office/drawing/2014/main" id="{13521146-32E0-3394-678C-2B65B99FB53F}"/>
              </a:ext>
            </a:extLst>
          </p:cNvPr>
          <p:cNvSpPr>
            <a:spLocks noChangeArrowheads="1"/>
          </p:cNvSpPr>
          <p:nvPr/>
        </p:nvSpPr>
        <p:spPr bwMode="auto">
          <a:xfrm>
            <a:off x="273050" y="5307013"/>
            <a:ext cx="19796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肘关节屈伸</a:t>
            </a:r>
          </a:p>
        </p:txBody>
      </p:sp>
      <p:sp>
        <p:nvSpPr>
          <p:cNvPr id="39943" name="矩形 6">
            <a:extLst>
              <a:ext uri="{FF2B5EF4-FFF2-40B4-BE49-F238E27FC236}">
                <a16:creationId xmlns:a16="http://schemas.microsoft.com/office/drawing/2014/main" id="{F781A891-CA4A-AE1C-4CEE-F25A55A17BE2}"/>
              </a:ext>
            </a:extLst>
          </p:cNvPr>
          <p:cNvSpPr>
            <a:spLocks noChangeArrowheads="1"/>
          </p:cNvSpPr>
          <p:nvPr/>
        </p:nvSpPr>
        <p:spPr bwMode="auto">
          <a:xfrm>
            <a:off x="3132138" y="5307013"/>
            <a:ext cx="19796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肘关节旋前</a:t>
            </a:r>
          </a:p>
        </p:txBody>
      </p:sp>
      <p:sp>
        <p:nvSpPr>
          <p:cNvPr id="39944" name="矩形 7">
            <a:extLst>
              <a:ext uri="{FF2B5EF4-FFF2-40B4-BE49-F238E27FC236}">
                <a16:creationId xmlns:a16="http://schemas.microsoft.com/office/drawing/2014/main" id="{A03ED37B-2882-7E8A-AEE4-8F3E9AF7DA06}"/>
              </a:ext>
            </a:extLst>
          </p:cNvPr>
          <p:cNvSpPr>
            <a:spLocks noChangeArrowheads="1"/>
          </p:cNvSpPr>
          <p:nvPr/>
        </p:nvSpPr>
        <p:spPr bwMode="auto">
          <a:xfrm>
            <a:off x="6154738" y="5307013"/>
            <a:ext cx="19796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肘关节旋后</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3">
            <a:extLst>
              <a:ext uri="{FF2B5EF4-FFF2-40B4-BE49-F238E27FC236}">
                <a16:creationId xmlns:a16="http://schemas.microsoft.com/office/drawing/2014/main" id="{4564B486-4867-B759-F627-80FE0E47B422}"/>
              </a:ext>
            </a:extLst>
          </p:cNvPr>
          <p:cNvSpPr>
            <a:spLocks noChangeArrowheads="1"/>
          </p:cNvSpPr>
          <p:nvPr/>
        </p:nvSpPr>
        <p:spPr bwMode="auto">
          <a:xfrm>
            <a:off x="971550" y="765175"/>
            <a:ext cx="6958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肩关节活动</a:t>
            </a:r>
          </a:p>
        </p:txBody>
      </p:sp>
      <p:pic>
        <p:nvPicPr>
          <p:cNvPr id="40963" name="图片 1">
            <a:extLst>
              <a:ext uri="{FF2B5EF4-FFF2-40B4-BE49-F238E27FC236}">
                <a16:creationId xmlns:a16="http://schemas.microsoft.com/office/drawing/2014/main" id="{662DA227-C94E-DBFD-582A-ED11AED70F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763" y="1412875"/>
            <a:ext cx="20510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图片 2">
            <a:extLst>
              <a:ext uri="{FF2B5EF4-FFF2-40B4-BE49-F238E27FC236}">
                <a16:creationId xmlns:a16="http://schemas.microsoft.com/office/drawing/2014/main" id="{F54805AA-4D79-E524-F87F-2CC4BB49CD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6313" y="1412875"/>
            <a:ext cx="1973262"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图片 4">
            <a:extLst>
              <a:ext uri="{FF2B5EF4-FFF2-40B4-BE49-F238E27FC236}">
                <a16:creationId xmlns:a16="http://schemas.microsoft.com/office/drawing/2014/main" id="{5EE523B7-B7AB-154A-107F-31712BF9C66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35663" y="1412875"/>
            <a:ext cx="2036762"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图片 5">
            <a:extLst>
              <a:ext uri="{FF2B5EF4-FFF2-40B4-BE49-F238E27FC236}">
                <a16:creationId xmlns:a16="http://schemas.microsoft.com/office/drawing/2014/main" id="{6AB26FDE-00FD-B29D-43C5-1BAA6047E14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14725" y="4200525"/>
            <a:ext cx="1971675"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图片 6">
            <a:extLst>
              <a:ext uri="{FF2B5EF4-FFF2-40B4-BE49-F238E27FC236}">
                <a16:creationId xmlns:a16="http://schemas.microsoft.com/office/drawing/2014/main" id="{B8059B7A-69D0-ACC6-528F-654C10559BD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35663" y="4200525"/>
            <a:ext cx="2036762"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图片 7">
            <a:extLst>
              <a:ext uri="{FF2B5EF4-FFF2-40B4-BE49-F238E27FC236}">
                <a16:creationId xmlns:a16="http://schemas.microsoft.com/office/drawing/2014/main" id="{1F4348B9-6F0E-EA74-B345-3E56E014E2A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44525" y="4200525"/>
            <a:ext cx="2173288"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减号 2">
            <a:extLst>
              <a:ext uri="{FF2B5EF4-FFF2-40B4-BE49-F238E27FC236}">
                <a16:creationId xmlns:a16="http://schemas.microsoft.com/office/drawing/2014/main" id="{BC423628-E26C-C8D6-F0AB-47AFE33692D6}"/>
              </a:ext>
            </a:extLst>
          </p:cNvPr>
          <p:cNvSpPr/>
          <p:nvPr/>
        </p:nvSpPr>
        <p:spPr>
          <a:xfrm>
            <a:off x="3908425" y="4783138"/>
            <a:ext cx="355600" cy="17938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减号 4">
            <a:extLst>
              <a:ext uri="{FF2B5EF4-FFF2-40B4-BE49-F238E27FC236}">
                <a16:creationId xmlns:a16="http://schemas.microsoft.com/office/drawing/2014/main" id="{E403D786-68D1-D7A2-7EE9-4366F01D6744}"/>
              </a:ext>
            </a:extLst>
          </p:cNvPr>
          <p:cNvSpPr/>
          <p:nvPr/>
        </p:nvSpPr>
        <p:spPr>
          <a:xfrm>
            <a:off x="6354763" y="4783138"/>
            <a:ext cx="442912" cy="17938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减号 5">
            <a:extLst>
              <a:ext uri="{FF2B5EF4-FFF2-40B4-BE49-F238E27FC236}">
                <a16:creationId xmlns:a16="http://schemas.microsoft.com/office/drawing/2014/main" id="{EA5D8F73-B02E-9A1C-D8D1-9D0DBD8E6952}"/>
              </a:ext>
            </a:extLst>
          </p:cNvPr>
          <p:cNvSpPr/>
          <p:nvPr/>
        </p:nvSpPr>
        <p:spPr>
          <a:xfrm rot="10800000">
            <a:off x="1058863" y="4365625"/>
            <a:ext cx="431800" cy="14446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文本框 1">
            <a:extLst>
              <a:ext uri="{FF2B5EF4-FFF2-40B4-BE49-F238E27FC236}">
                <a16:creationId xmlns:a16="http://schemas.microsoft.com/office/drawing/2014/main" id="{4760ED62-B95A-EEB9-D6E2-130594CD2376}"/>
              </a:ext>
            </a:extLst>
          </p:cNvPr>
          <p:cNvSpPr txBox="1"/>
          <p:nvPr/>
        </p:nvSpPr>
        <p:spPr>
          <a:xfrm>
            <a:off x="3516313" y="6383338"/>
            <a:ext cx="2614612" cy="522287"/>
          </a:xfrm>
          <a:prstGeom prst="rect">
            <a:avLst/>
          </a:prstGeom>
          <a:noFill/>
        </p:spPr>
        <p:txBody>
          <a:bodyPr>
            <a:spAutoFit/>
          </a:bodyPr>
          <a:lstStyle/>
          <a:p>
            <a:pPr eaLnBrk="1" hangingPunct="1">
              <a:defRPr/>
            </a:pPr>
            <a:r>
              <a:rPr lang="zh-CN" altLang="zh-CN" sz="2800" b="1">
                <a:latin typeface="+mn-ea"/>
                <a:ea typeface="+mn-ea"/>
                <a:cs typeface="+mn-ea"/>
              </a:rPr>
              <a:t>肩关节内旋</a:t>
            </a:r>
            <a:endParaRPr lang="en-US" altLang="zh-CN" sz="2800" b="1">
              <a:latin typeface="+mn-ea"/>
              <a:ea typeface="+mn-ea"/>
              <a:cs typeface="+mn-ea"/>
            </a:endParaRPr>
          </a:p>
        </p:txBody>
      </p:sp>
      <p:sp>
        <p:nvSpPr>
          <p:cNvPr id="7" name="文本框 6">
            <a:extLst>
              <a:ext uri="{FF2B5EF4-FFF2-40B4-BE49-F238E27FC236}">
                <a16:creationId xmlns:a16="http://schemas.microsoft.com/office/drawing/2014/main" id="{474C91D9-B329-0AB0-5AC8-D5EB335439C2}"/>
              </a:ext>
            </a:extLst>
          </p:cNvPr>
          <p:cNvSpPr txBox="1"/>
          <p:nvPr/>
        </p:nvSpPr>
        <p:spPr>
          <a:xfrm>
            <a:off x="3516313" y="3535363"/>
            <a:ext cx="1970087" cy="522287"/>
          </a:xfrm>
          <a:prstGeom prst="rect">
            <a:avLst/>
          </a:prstGeom>
          <a:noFill/>
        </p:spPr>
        <p:txBody>
          <a:bodyPr wrap="none">
            <a:spAutoFit/>
          </a:bodyPr>
          <a:lstStyle/>
          <a:p>
            <a:pPr eaLnBrk="1" hangingPunct="1">
              <a:defRPr/>
            </a:pPr>
            <a:r>
              <a:rPr lang="zh-CN" altLang="zh-CN" sz="2800" b="1">
                <a:latin typeface="+mn-ea"/>
                <a:ea typeface="+mn-ea"/>
                <a:cs typeface="+mn-ea"/>
                <a:sym typeface="+mn-ea"/>
              </a:rPr>
              <a:t>肩关节后伸</a:t>
            </a:r>
          </a:p>
        </p:txBody>
      </p:sp>
      <p:sp>
        <p:nvSpPr>
          <p:cNvPr id="40974" name="文本框 7">
            <a:extLst>
              <a:ext uri="{FF2B5EF4-FFF2-40B4-BE49-F238E27FC236}">
                <a16:creationId xmlns:a16="http://schemas.microsoft.com/office/drawing/2014/main" id="{60FA840F-2965-E52B-DECD-597A9287F8D1}"/>
              </a:ext>
            </a:extLst>
          </p:cNvPr>
          <p:cNvSpPr txBox="1">
            <a:spLocks noChangeArrowheads="1"/>
          </p:cNvSpPr>
          <p:nvPr/>
        </p:nvSpPr>
        <p:spPr bwMode="auto">
          <a:xfrm>
            <a:off x="896938" y="3536950"/>
            <a:ext cx="197008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sym typeface="+mn-ea"/>
              </a:rPr>
              <a:t>肩关节前屈</a:t>
            </a:r>
          </a:p>
        </p:txBody>
      </p:sp>
      <p:sp>
        <p:nvSpPr>
          <p:cNvPr id="9" name="文本框 8">
            <a:extLst>
              <a:ext uri="{FF2B5EF4-FFF2-40B4-BE49-F238E27FC236}">
                <a16:creationId xmlns:a16="http://schemas.microsoft.com/office/drawing/2014/main" id="{B26DAE33-CB63-E485-CFCE-316583BC30C1}"/>
              </a:ext>
            </a:extLst>
          </p:cNvPr>
          <p:cNvSpPr txBox="1"/>
          <p:nvPr/>
        </p:nvSpPr>
        <p:spPr>
          <a:xfrm>
            <a:off x="766763" y="6383338"/>
            <a:ext cx="2173287" cy="522287"/>
          </a:xfrm>
          <a:prstGeom prst="rect">
            <a:avLst/>
          </a:prstGeom>
          <a:noFill/>
        </p:spPr>
        <p:txBody>
          <a:bodyPr>
            <a:spAutoFit/>
          </a:bodyPr>
          <a:lstStyle/>
          <a:p>
            <a:pPr eaLnBrk="1" hangingPunct="1">
              <a:defRPr/>
            </a:pPr>
            <a:r>
              <a:rPr lang="zh-CN" altLang="zh-CN" sz="2800" b="1">
                <a:latin typeface="+mn-ea"/>
                <a:ea typeface="+mn-ea"/>
                <a:cs typeface="+mn-ea"/>
              </a:rPr>
              <a:t>肩关节外展</a:t>
            </a:r>
          </a:p>
        </p:txBody>
      </p:sp>
      <p:sp>
        <p:nvSpPr>
          <p:cNvPr id="40976" name="文本框 10">
            <a:extLst>
              <a:ext uri="{FF2B5EF4-FFF2-40B4-BE49-F238E27FC236}">
                <a16:creationId xmlns:a16="http://schemas.microsoft.com/office/drawing/2014/main" id="{A8359C34-E0B4-1115-6FB4-546B20DFF8BB}"/>
              </a:ext>
            </a:extLst>
          </p:cNvPr>
          <p:cNvSpPr txBox="1">
            <a:spLocks noChangeArrowheads="1"/>
          </p:cNvSpPr>
          <p:nvPr/>
        </p:nvSpPr>
        <p:spPr bwMode="auto">
          <a:xfrm>
            <a:off x="5999163" y="3536950"/>
            <a:ext cx="19732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t>肩关节内收</a:t>
            </a:r>
          </a:p>
        </p:txBody>
      </p:sp>
      <p:sp>
        <p:nvSpPr>
          <p:cNvPr id="40977" name="文本框 12">
            <a:extLst>
              <a:ext uri="{FF2B5EF4-FFF2-40B4-BE49-F238E27FC236}">
                <a16:creationId xmlns:a16="http://schemas.microsoft.com/office/drawing/2014/main" id="{53E77F73-78A6-CEA9-397E-238D36E1ED77}"/>
              </a:ext>
            </a:extLst>
          </p:cNvPr>
          <p:cNvSpPr txBox="1">
            <a:spLocks noChangeArrowheads="1"/>
          </p:cNvSpPr>
          <p:nvPr/>
        </p:nvSpPr>
        <p:spPr bwMode="auto">
          <a:xfrm>
            <a:off x="5997575" y="6383338"/>
            <a:ext cx="22225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t>肩关节外展</a:t>
            </a:r>
            <a:endParaRPr lang="en-US" altLang="zh-CN" b="1"/>
          </a:p>
        </p:txBody>
      </p:sp>
      <p:sp>
        <p:nvSpPr>
          <p:cNvPr id="14" name="减号 13">
            <a:extLst>
              <a:ext uri="{FF2B5EF4-FFF2-40B4-BE49-F238E27FC236}">
                <a16:creationId xmlns:a16="http://schemas.microsoft.com/office/drawing/2014/main" id="{4C3FCF26-3848-BC49-54B5-83FC81B07EA0}"/>
              </a:ext>
            </a:extLst>
          </p:cNvPr>
          <p:cNvSpPr/>
          <p:nvPr/>
        </p:nvSpPr>
        <p:spPr>
          <a:xfrm>
            <a:off x="1327150" y="2117725"/>
            <a:ext cx="441325" cy="1778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spd="slow" advTm="1000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1">
            <a:extLst>
              <a:ext uri="{FF2B5EF4-FFF2-40B4-BE49-F238E27FC236}">
                <a16:creationId xmlns:a16="http://schemas.microsoft.com/office/drawing/2014/main" id="{365920E6-6CC8-F043-D2CA-7D50C4413F84}"/>
              </a:ext>
            </a:extLst>
          </p:cNvPr>
          <p:cNvSpPr>
            <a:spLocks noChangeArrowheads="1"/>
          </p:cNvSpPr>
          <p:nvPr/>
        </p:nvSpPr>
        <p:spPr bwMode="auto">
          <a:xfrm>
            <a:off x="2484438" y="981075"/>
            <a:ext cx="4816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膝关节活动</a:t>
            </a:r>
          </a:p>
        </p:txBody>
      </p:sp>
      <p:pic>
        <p:nvPicPr>
          <p:cNvPr id="43011" name="图片 2">
            <a:extLst>
              <a:ext uri="{FF2B5EF4-FFF2-40B4-BE49-F238E27FC236}">
                <a16:creationId xmlns:a16="http://schemas.microsoft.com/office/drawing/2014/main" id="{459C915E-6FAC-93D3-A6CD-BB53BFBD2C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349500"/>
            <a:ext cx="2414587"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图片 3">
            <a:extLst>
              <a:ext uri="{FF2B5EF4-FFF2-40B4-BE49-F238E27FC236}">
                <a16:creationId xmlns:a16="http://schemas.microsoft.com/office/drawing/2014/main" id="{DD62A816-E21D-10AB-E490-5D25624C20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2349500"/>
            <a:ext cx="2519362"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4">
            <a:extLst>
              <a:ext uri="{FF2B5EF4-FFF2-40B4-BE49-F238E27FC236}">
                <a16:creationId xmlns:a16="http://schemas.microsoft.com/office/drawing/2014/main" id="{F011D3D6-7795-2F94-9278-C8033EAC9AA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2349500"/>
            <a:ext cx="244792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矩形 5">
            <a:extLst>
              <a:ext uri="{FF2B5EF4-FFF2-40B4-BE49-F238E27FC236}">
                <a16:creationId xmlns:a16="http://schemas.microsoft.com/office/drawing/2014/main" id="{F6E8469E-4746-7441-63D9-1F74F2B479B5}"/>
              </a:ext>
            </a:extLst>
          </p:cNvPr>
          <p:cNvSpPr>
            <a:spLocks noChangeArrowheads="1"/>
          </p:cNvSpPr>
          <p:nvPr/>
        </p:nvSpPr>
        <p:spPr bwMode="auto">
          <a:xfrm>
            <a:off x="539750" y="5373688"/>
            <a:ext cx="19796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膝关节屈伸</a:t>
            </a:r>
          </a:p>
        </p:txBody>
      </p:sp>
      <p:sp>
        <p:nvSpPr>
          <p:cNvPr id="43015" name="矩形 6">
            <a:extLst>
              <a:ext uri="{FF2B5EF4-FFF2-40B4-BE49-F238E27FC236}">
                <a16:creationId xmlns:a16="http://schemas.microsoft.com/office/drawing/2014/main" id="{73DD1002-F3AF-BE3D-95B0-8242EE11D0D3}"/>
              </a:ext>
            </a:extLst>
          </p:cNvPr>
          <p:cNvSpPr>
            <a:spLocks noChangeArrowheads="1"/>
          </p:cNvSpPr>
          <p:nvPr/>
        </p:nvSpPr>
        <p:spPr bwMode="auto">
          <a:xfrm>
            <a:off x="3492500" y="5373688"/>
            <a:ext cx="19796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膝关节外旋</a:t>
            </a:r>
          </a:p>
        </p:txBody>
      </p:sp>
      <p:sp>
        <p:nvSpPr>
          <p:cNvPr id="43016" name="矩形 7">
            <a:extLst>
              <a:ext uri="{FF2B5EF4-FFF2-40B4-BE49-F238E27FC236}">
                <a16:creationId xmlns:a16="http://schemas.microsoft.com/office/drawing/2014/main" id="{C4563301-3862-76E8-EC14-AC9C849EBDA8}"/>
              </a:ext>
            </a:extLst>
          </p:cNvPr>
          <p:cNvSpPr>
            <a:spLocks noChangeArrowheads="1"/>
          </p:cNvSpPr>
          <p:nvPr/>
        </p:nvSpPr>
        <p:spPr bwMode="auto">
          <a:xfrm>
            <a:off x="6443663" y="5300663"/>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膝关节内旋</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
            <a:extLst>
              <a:ext uri="{FF2B5EF4-FFF2-40B4-BE49-F238E27FC236}">
                <a16:creationId xmlns:a16="http://schemas.microsoft.com/office/drawing/2014/main" id="{3D3D4CE4-F42A-93BC-F5AB-261C730B4E95}"/>
              </a:ext>
            </a:extLst>
          </p:cNvPr>
          <p:cNvSpPr>
            <a:spLocks noChangeArrowheads="1"/>
          </p:cNvSpPr>
          <p:nvPr/>
        </p:nvSpPr>
        <p:spPr bwMode="auto">
          <a:xfrm>
            <a:off x="2195513" y="1125538"/>
            <a:ext cx="48021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踝关节活动</a:t>
            </a:r>
          </a:p>
        </p:txBody>
      </p:sp>
      <p:pic>
        <p:nvPicPr>
          <p:cNvPr id="44035" name="图片 2">
            <a:extLst>
              <a:ext uri="{FF2B5EF4-FFF2-40B4-BE49-F238E27FC236}">
                <a16:creationId xmlns:a16="http://schemas.microsoft.com/office/drawing/2014/main" id="{7E1EA9D5-5465-0574-1771-CF4E94389A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38" y="2349500"/>
            <a:ext cx="1992312" cy="291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图片 3">
            <a:extLst>
              <a:ext uri="{FF2B5EF4-FFF2-40B4-BE49-F238E27FC236}">
                <a16:creationId xmlns:a16="http://schemas.microsoft.com/office/drawing/2014/main" id="{270240B6-F41B-FF73-CB76-B55F626688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6800" y="2308225"/>
            <a:ext cx="1931988"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图片 4">
            <a:extLst>
              <a:ext uri="{FF2B5EF4-FFF2-40B4-BE49-F238E27FC236}">
                <a16:creationId xmlns:a16="http://schemas.microsoft.com/office/drawing/2014/main" id="{A1B82D4C-A833-40A1-C599-0DB5E69758E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4375" y="2349500"/>
            <a:ext cx="209708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图片 5">
            <a:extLst>
              <a:ext uri="{FF2B5EF4-FFF2-40B4-BE49-F238E27FC236}">
                <a16:creationId xmlns:a16="http://schemas.microsoft.com/office/drawing/2014/main" id="{252A1AC3-E702-6174-B12C-16257DFA668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2349500"/>
            <a:ext cx="21336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矩形 6">
            <a:extLst>
              <a:ext uri="{FF2B5EF4-FFF2-40B4-BE49-F238E27FC236}">
                <a16:creationId xmlns:a16="http://schemas.microsoft.com/office/drawing/2014/main" id="{A6B5C13B-BBBB-1139-12FA-4874CEAF9442}"/>
              </a:ext>
            </a:extLst>
          </p:cNvPr>
          <p:cNvSpPr>
            <a:spLocks noChangeArrowheads="1"/>
          </p:cNvSpPr>
          <p:nvPr/>
        </p:nvSpPr>
        <p:spPr bwMode="auto">
          <a:xfrm>
            <a:off x="71438" y="5426075"/>
            <a:ext cx="1979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踝关节背伸</a:t>
            </a:r>
          </a:p>
        </p:txBody>
      </p:sp>
      <p:sp>
        <p:nvSpPr>
          <p:cNvPr id="44040" name="矩形 7">
            <a:extLst>
              <a:ext uri="{FF2B5EF4-FFF2-40B4-BE49-F238E27FC236}">
                <a16:creationId xmlns:a16="http://schemas.microsoft.com/office/drawing/2014/main" id="{A17252F7-30CA-97D6-4D13-379A298472CA}"/>
              </a:ext>
            </a:extLst>
          </p:cNvPr>
          <p:cNvSpPr>
            <a:spLocks noChangeArrowheads="1"/>
          </p:cNvSpPr>
          <p:nvPr/>
        </p:nvSpPr>
        <p:spPr bwMode="auto">
          <a:xfrm>
            <a:off x="2232025" y="5426075"/>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踝关节趾屈</a:t>
            </a:r>
          </a:p>
        </p:txBody>
      </p:sp>
      <p:sp>
        <p:nvSpPr>
          <p:cNvPr id="44041" name="矩形 8">
            <a:extLst>
              <a:ext uri="{FF2B5EF4-FFF2-40B4-BE49-F238E27FC236}">
                <a16:creationId xmlns:a16="http://schemas.microsoft.com/office/drawing/2014/main" id="{2FEF4704-A8DE-4FB5-CEC1-5A25E100027E}"/>
              </a:ext>
            </a:extLst>
          </p:cNvPr>
          <p:cNvSpPr>
            <a:spLocks noChangeArrowheads="1"/>
          </p:cNvSpPr>
          <p:nvPr/>
        </p:nvSpPr>
        <p:spPr bwMode="auto">
          <a:xfrm>
            <a:off x="4572000" y="5445125"/>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踝关节内翻</a:t>
            </a:r>
          </a:p>
        </p:txBody>
      </p:sp>
      <p:sp>
        <p:nvSpPr>
          <p:cNvPr id="44042" name="矩形 9">
            <a:extLst>
              <a:ext uri="{FF2B5EF4-FFF2-40B4-BE49-F238E27FC236}">
                <a16:creationId xmlns:a16="http://schemas.microsoft.com/office/drawing/2014/main" id="{A0E8B668-4E57-76A9-9A8F-BC615F0BF150}"/>
              </a:ext>
            </a:extLst>
          </p:cNvPr>
          <p:cNvSpPr>
            <a:spLocks noChangeArrowheads="1"/>
          </p:cNvSpPr>
          <p:nvPr/>
        </p:nvSpPr>
        <p:spPr bwMode="auto">
          <a:xfrm>
            <a:off x="7053263" y="5426075"/>
            <a:ext cx="2090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踝关节外翻</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框 1">
            <a:extLst>
              <a:ext uri="{FF2B5EF4-FFF2-40B4-BE49-F238E27FC236}">
                <a16:creationId xmlns:a16="http://schemas.microsoft.com/office/drawing/2014/main" id="{961FD982-C55D-4780-F59A-3F081575EC63}"/>
              </a:ext>
            </a:extLst>
          </p:cNvPr>
          <p:cNvSpPr txBox="1">
            <a:spLocks noChangeArrowheads="1"/>
          </p:cNvSpPr>
          <p:nvPr/>
        </p:nvSpPr>
        <p:spPr bwMode="auto">
          <a:xfrm>
            <a:off x="4572000" y="188913"/>
            <a:ext cx="38560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latin typeface="微软雅黑" panose="020B0503020204020204" pitchFamily="34" charset="-122"/>
                <a:ea typeface="微软雅黑" panose="020B0503020204020204" pitchFamily="34" charset="-122"/>
              </a:rPr>
              <a:t>正确佩戴颈托方法</a:t>
            </a:r>
          </a:p>
        </p:txBody>
      </p:sp>
      <p:pic>
        <p:nvPicPr>
          <p:cNvPr id="45059" name="Picture 2" descr="F:\A.jpg">
            <a:extLst>
              <a:ext uri="{FF2B5EF4-FFF2-40B4-BE49-F238E27FC236}">
                <a16:creationId xmlns:a16="http://schemas.microsoft.com/office/drawing/2014/main" id="{655DA7CD-D8DF-A120-3200-A840911420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04950"/>
            <a:ext cx="180022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3" descr="F:\B.jpg">
            <a:extLst>
              <a:ext uri="{FF2B5EF4-FFF2-40B4-BE49-F238E27FC236}">
                <a16:creationId xmlns:a16="http://schemas.microsoft.com/office/drawing/2014/main" id="{D02AF8EB-FDAE-8EB0-7580-AB08211230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479550"/>
            <a:ext cx="17018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9">
            <a:extLst>
              <a:ext uri="{FF2B5EF4-FFF2-40B4-BE49-F238E27FC236}">
                <a16:creationId xmlns:a16="http://schemas.microsoft.com/office/drawing/2014/main" id="{93E7EED3-2E39-D5D1-C945-8D065CB03A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7025" y="1504950"/>
            <a:ext cx="23876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0">
            <a:extLst>
              <a:ext uri="{FF2B5EF4-FFF2-40B4-BE49-F238E27FC236}">
                <a16:creationId xmlns:a16="http://schemas.microsoft.com/office/drawing/2014/main" id="{09BF7A65-246E-3477-2F69-7991206388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1506538"/>
            <a:ext cx="23622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a:extLst>
              <a:ext uri="{FF2B5EF4-FFF2-40B4-BE49-F238E27FC236}">
                <a16:creationId xmlns:a16="http://schemas.microsoft.com/office/drawing/2014/main" id="{6E18C52E-0864-D690-D6A5-A7EA0E22A50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96025" y="4168775"/>
            <a:ext cx="2268538"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12">
            <a:extLst>
              <a:ext uri="{FF2B5EF4-FFF2-40B4-BE49-F238E27FC236}">
                <a16:creationId xmlns:a16="http://schemas.microsoft.com/office/drawing/2014/main" id="{E1623FA3-31D0-3193-4628-ADFA4057EA8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36888" y="4306888"/>
            <a:ext cx="2085975"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13">
            <a:extLst>
              <a:ext uri="{FF2B5EF4-FFF2-40B4-BE49-F238E27FC236}">
                <a16:creationId xmlns:a16="http://schemas.microsoft.com/office/drawing/2014/main" id="{F497F337-2FC9-BCBB-D5EF-F92AE00E2BD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95288" y="4357688"/>
            <a:ext cx="2016125"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17">
            <a:extLst>
              <a:ext uri="{FF2B5EF4-FFF2-40B4-BE49-F238E27FC236}">
                <a16:creationId xmlns:a16="http://schemas.microsoft.com/office/drawing/2014/main" id="{0DC7891A-8CBF-22E0-84BD-150706FBE29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91288" y="2500313"/>
            <a:ext cx="3778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Picture 18">
            <a:extLst>
              <a:ext uri="{FF2B5EF4-FFF2-40B4-BE49-F238E27FC236}">
                <a16:creationId xmlns:a16="http://schemas.microsoft.com/office/drawing/2014/main" id="{4A653093-91E2-60E5-4196-9BE668F1952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759200" y="2474913"/>
            <a:ext cx="3778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下箭头 1">
            <a:extLst>
              <a:ext uri="{FF2B5EF4-FFF2-40B4-BE49-F238E27FC236}">
                <a16:creationId xmlns:a16="http://schemas.microsoft.com/office/drawing/2014/main" id="{F633E0C9-36E6-26F4-E786-31E4F2879C69}"/>
              </a:ext>
            </a:extLst>
          </p:cNvPr>
          <p:cNvSpPr/>
          <p:nvPr/>
        </p:nvSpPr>
        <p:spPr>
          <a:xfrm>
            <a:off x="7740650" y="3787775"/>
            <a:ext cx="287338" cy="288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 name="左箭头 2">
            <a:extLst>
              <a:ext uri="{FF2B5EF4-FFF2-40B4-BE49-F238E27FC236}">
                <a16:creationId xmlns:a16="http://schemas.microsoft.com/office/drawing/2014/main" id="{4DE660C6-95A9-FC07-BB75-7B71D15EAEC0}"/>
              </a:ext>
            </a:extLst>
          </p:cNvPr>
          <p:cNvSpPr/>
          <p:nvPr/>
        </p:nvSpPr>
        <p:spPr>
          <a:xfrm>
            <a:off x="5462588" y="5300663"/>
            <a:ext cx="333375" cy="2889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45070" name="Picture 19">
            <a:extLst>
              <a:ext uri="{FF2B5EF4-FFF2-40B4-BE49-F238E27FC236}">
                <a16:creationId xmlns:a16="http://schemas.microsoft.com/office/drawing/2014/main" id="{69927C7D-0DC2-0E49-3FB6-29D3FB1DFF2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5314950"/>
            <a:ext cx="3603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1" name="TextBox 3">
            <a:extLst>
              <a:ext uri="{FF2B5EF4-FFF2-40B4-BE49-F238E27FC236}">
                <a16:creationId xmlns:a16="http://schemas.microsoft.com/office/drawing/2014/main" id="{4B5E02AC-464C-5A24-085E-FD201D4411E4}"/>
              </a:ext>
            </a:extLst>
          </p:cNvPr>
          <p:cNvSpPr txBox="1">
            <a:spLocks noChangeArrowheads="1"/>
          </p:cNvSpPr>
          <p:nvPr/>
        </p:nvSpPr>
        <p:spPr bwMode="auto">
          <a:xfrm>
            <a:off x="6915150" y="5099050"/>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前</a:t>
            </a:r>
          </a:p>
        </p:txBody>
      </p:sp>
      <p:sp>
        <p:nvSpPr>
          <p:cNvPr id="45072" name="TextBox 4">
            <a:extLst>
              <a:ext uri="{FF2B5EF4-FFF2-40B4-BE49-F238E27FC236}">
                <a16:creationId xmlns:a16="http://schemas.microsoft.com/office/drawing/2014/main" id="{FFC4484B-B948-8495-442D-7E1D1E2AE01C}"/>
              </a:ext>
            </a:extLst>
          </p:cNvPr>
          <p:cNvSpPr txBox="1">
            <a:spLocks noChangeArrowheads="1"/>
          </p:cNvSpPr>
          <p:nvPr/>
        </p:nvSpPr>
        <p:spPr bwMode="auto">
          <a:xfrm>
            <a:off x="7100888" y="5837238"/>
            <a:ext cx="414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后</a:t>
            </a:r>
          </a:p>
        </p:txBody>
      </p:sp>
      <p:sp>
        <p:nvSpPr>
          <p:cNvPr id="45073" name="TextBox 5">
            <a:extLst>
              <a:ext uri="{FF2B5EF4-FFF2-40B4-BE49-F238E27FC236}">
                <a16:creationId xmlns:a16="http://schemas.microsoft.com/office/drawing/2014/main" id="{B03DC062-AFF6-64B2-51DC-A3DB9550E760}"/>
              </a:ext>
            </a:extLst>
          </p:cNvPr>
          <p:cNvSpPr txBox="1">
            <a:spLocks noChangeArrowheads="1"/>
          </p:cNvSpPr>
          <p:nvPr/>
        </p:nvSpPr>
        <p:spPr bwMode="auto">
          <a:xfrm>
            <a:off x="6915150" y="5468938"/>
            <a:ext cx="425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压</a:t>
            </a:r>
          </a:p>
        </p:txBody>
      </p:sp>
      <p:sp>
        <p:nvSpPr>
          <p:cNvPr id="45074" name="TextBox 6">
            <a:extLst>
              <a:ext uri="{FF2B5EF4-FFF2-40B4-BE49-F238E27FC236}">
                <a16:creationId xmlns:a16="http://schemas.microsoft.com/office/drawing/2014/main" id="{E061BC67-F316-E713-48EE-86F0B46F7D5D}"/>
              </a:ext>
            </a:extLst>
          </p:cNvPr>
          <p:cNvSpPr txBox="1">
            <a:spLocks noChangeArrowheads="1"/>
          </p:cNvSpPr>
          <p:nvPr/>
        </p:nvSpPr>
        <p:spPr bwMode="auto">
          <a:xfrm>
            <a:off x="487363" y="935038"/>
            <a:ext cx="795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前面</a:t>
            </a:r>
          </a:p>
        </p:txBody>
      </p:sp>
      <p:sp>
        <p:nvSpPr>
          <p:cNvPr id="45075" name="TextBox 7">
            <a:extLst>
              <a:ext uri="{FF2B5EF4-FFF2-40B4-BE49-F238E27FC236}">
                <a16:creationId xmlns:a16="http://schemas.microsoft.com/office/drawing/2014/main" id="{4E0B427A-92E6-40FF-0A6F-F4D8270B5B08}"/>
              </a:ext>
            </a:extLst>
          </p:cNvPr>
          <p:cNvSpPr txBox="1">
            <a:spLocks noChangeArrowheads="1"/>
          </p:cNvSpPr>
          <p:nvPr/>
        </p:nvSpPr>
        <p:spPr bwMode="auto">
          <a:xfrm>
            <a:off x="2555875" y="935038"/>
            <a:ext cx="7953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后面</a:t>
            </a:r>
          </a:p>
        </p:txBody>
      </p:sp>
      <p:sp>
        <p:nvSpPr>
          <p:cNvPr id="45076" name="TextBox 8">
            <a:extLst>
              <a:ext uri="{FF2B5EF4-FFF2-40B4-BE49-F238E27FC236}">
                <a16:creationId xmlns:a16="http://schemas.microsoft.com/office/drawing/2014/main" id="{7B60A6F3-F183-DC10-2EC4-9FAF97537C82}"/>
              </a:ext>
            </a:extLst>
          </p:cNvPr>
          <p:cNvSpPr txBox="1">
            <a:spLocks noChangeArrowheads="1"/>
          </p:cNvSpPr>
          <p:nvPr/>
        </p:nvSpPr>
        <p:spPr bwMode="auto">
          <a:xfrm>
            <a:off x="4776788" y="935038"/>
            <a:ext cx="1408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先戴后面</a:t>
            </a:r>
          </a:p>
        </p:txBody>
      </p:sp>
      <p:sp>
        <p:nvSpPr>
          <p:cNvPr id="45077" name="TextBox 9">
            <a:extLst>
              <a:ext uri="{FF2B5EF4-FFF2-40B4-BE49-F238E27FC236}">
                <a16:creationId xmlns:a16="http://schemas.microsoft.com/office/drawing/2014/main" id="{1EAD2587-2C89-3712-F1B7-D811692ADD01}"/>
              </a:ext>
            </a:extLst>
          </p:cNvPr>
          <p:cNvSpPr txBox="1">
            <a:spLocks noChangeArrowheads="1"/>
          </p:cNvSpPr>
          <p:nvPr/>
        </p:nvSpPr>
        <p:spPr bwMode="auto">
          <a:xfrm>
            <a:off x="7331075" y="957263"/>
            <a:ext cx="1406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再带前面</a:t>
            </a:r>
          </a:p>
        </p:txBody>
      </p:sp>
      <p:pic>
        <p:nvPicPr>
          <p:cNvPr id="45078" name="Picture 20">
            <a:extLst>
              <a:ext uri="{FF2B5EF4-FFF2-40B4-BE49-F238E27FC236}">
                <a16:creationId xmlns:a16="http://schemas.microsoft.com/office/drawing/2014/main" id="{0158F1F4-87BA-2EA3-DC28-7CE3A481DFD2}"/>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324850" y="2087563"/>
            <a:ext cx="334963"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9" name="Picture 21">
            <a:extLst>
              <a:ext uri="{FF2B5EF4-FFF2-40B4-BE49-F238E27FC236}">
                <a16:creationId xmlns:a16="http://schemas.microsoft.com/office/drawing/2014/main" id="{37F83AAA-7CA8-878A-1109-0973D09DD8A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659188" y="4822825"/>
            <a:ext cx="841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80" name="Picture 20">
            <a:extLst>
              <a:ext uri="{FF2B5EF4-FFF2-40B4-BE49-F238E27FC236}">
                <a16:creationId xmlns:a16="http://schemas.microsoft.com/office/drawing/2014/main" id="{3F931DC0-0C24-8C26-ED54-506D8D5E6066}"/>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461000" y="1563688"/>
            <a:ext cx="334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1">
            <a:extLst>
              <a:ext uri="{FF2B5EF4-FFF2-40B4-BE49-F238E27FC236}">
                <a16:creationId xmlns:a16="http://schemas.microsoft.com/office/drawing/2014/main" id="{894E01CB-60BD-7788-CC35-AF05E1172A5B}"/>
              </a:ext>
            </a:extLst>
          </p:cNvPr>
          <p:cNvSpPr>
            <a:spLocks noChangeArrowheads="1"/>
          </p:cNvSpPr>
          <p:nvPr/>
        </p:nvSpPr>
        <p:spPr bwMode="auto">
          <a:xfrm>
            <a:off x="4787900" y="333375"/>
            <a:ext cx="38909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正确佩戴腰围方法</a:t>
            </a:r>
          </a:p>
        </p:txBody>
      </p:sp>
      <p:pic>
        <p:nvPicPr>
          <p:cNvPr id="46083" name="Picture 13">
            <a:extLst>
              <a:ext uri="{FF2B5EF4-FFF2-40B4-BE49-F238E27FC236}">
                <a16:creationId xmlns:a16="http://schemas.microsoft.com/office/drawing/2014/main" id="{54DA51B3-BC01-176E-5F42-FB493D9EFD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8550" y="1598613"/>
            <a:ext cx="2714625"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14">
            <a:extLst>
              <a:ext uri="{FF2B5EF4-FFF2-40B4-BE49-F238E27FC236}">
                <a16:creationId xmlns:a16="http://schemas.microsoft.com/office/drawing/2014/main" id="{3F8968CE-187B-8FD0-04D0-1B11473A73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98613"/>
            <a:ext cx="284162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15">
            <a:extLst>
              <a:ext uri="{FF2B5EF4-FFF2-40B4-BE49-F238E27FC236}">
                <a16:creationId xmlns:a16="http://schemas.microsoft.com/office/drawing/2014/main" id="{DFBDA64C-F152-AE19-0003-31E347A59C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8550" y="4551363"/>
            <a:ext cx="2714625"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16">
            <a:extLst>
              <a:ext uri="{FF2B5EF4-FFF2-40B4-BE49-F238E27FC236}">
                <a16:creationId xmlns:a16="http://schemas.microsoft.com/office/drawing/2014/main" id="{C8964B8F-627B-CE81-D316-479263B59A0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59088" y="4481513"/>
            <a:ext cx="2752725"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7">
            <a:extLst>
              <a:ext uri="{FF2B5EF4-FFF2-40B4-BE49-F238E27FC236}">
                <a16:creationId xmlns:a16="http://schemas.microsoft.com/office/drawing/2014/main" id="{A9D5B769-F79B-1E5C-3CCC-51C27C2C057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325" y="4481513"/>
            <a:ext cx="2392363"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8">
            <a:extLst>
              <a:ext uri="{FF2B5EF4-FFF2-40B4-BE49-F238E27FC236}">
                <a16:creationId xmlns:a16="http://schemas.microsoft.com/office/drawing/2014/main" id="{766DFE29-1C6E-6B81-7706-A33E22E2AA6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83250" y="2406650"/>
            <a:ext cx="3778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19">
            <a:extLst>
              <a:ext uri="{FF2B5EF4-FFF2-40B4-BE49-F238E27FC236}">
                <a16:creationId xmlns:a16="http://schemas.microsoft.com/office/drawing/2014/main" id="{860DC06B-7E2E-6122-7489-92F211BCBEA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22513" y="2398713"/>
            <a:ext cx="3778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20">
            <a:extLst>
              <a:ext uri="{FF2B5EF4-FFF2-40B4-BE49-F238E27FC236}">
                <a16:creationId xmlns:a16="http://schemas.microsoft.com/office/drawing/2014/main" id="{A93C33BC-368E-9932-0850-2A7E4795190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535863" y="4048125"/>
            <a:ext cx="34766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Picture 21">
            <a:extLst>
              <a:ext uri="{FF2B5EF4-FFF2-40B4-BE49-F238E27FC236}">
                <a16:creationId xmlns:a16="http://schemas.microsoft.com/office/drawing/2014/main" id="{6C0E1B3A-980E-A4C7-12DE-1D0DB2F48E4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83250" y="5278438"/>
            <a:ext cx="3603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2" name="Picture 22">
            <a:extLst>
              <a:ext uri="{FF2B5EF4-FFF2-40B4-BE49-F238E27FC236}">
                <a16:creationId xmlns:a16="http://schemas.microsoft.com/office/drawing/2014/main" id="{39934AEC-AB42-6B6A-4E61-B38F57B5DF5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49513" y="5303838"/>
            <a:ext cx="36036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3" name="矩形 3">
            <a:extLst>
              <a:ext uri="{FF2B5EF4-FFF2-40B4-BE49-F238E27FC236}">
                <a16:creationId xmlns:a16="http://schemas.microsoft.com/office/drawing/2014/main" id="{F340E600-137E-562D-4040-11FADA0CD32D}"/>
              </a:ext>
            </a:extLst>
          </p:cNvPr>
          <p:cNvSpPr>
            <a:spLocks noChangeArrowheads="1"/>
          </p:cNvSpPr>
          <p:nvPr/>
        </p:nvSpPr>
        <p:spPr bwMode="auto">
          <a:xfrm>
            <a:off x="4414838" y="324485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p>
        </p:txBody>
      </p:sp>
      <p:pic>
        <p:nvPicPr>
          <p:cNvPr id="46094" name="图片 5" descr="IMG_20200812_085202 (1)">
            <a:extLst>
              <a:ext uri="{FF2B5EF4-FFF2-40B4-BE49-F238E27FC236}">
                <a16:creationId xmlns:a16="http://schemas.microsoft.com/office/drawing/2014/main" id="{91BE7358-2C6C-222C-A536-4712614F8A4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325" y="1598613"/>
            <a:ext cx="2262188"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5" name="文本框 1">
            <a:extLst>
              <a:ext uri="{FF2B5EF4-FFF2-40B4-BE49-F238E27FC236}">
                <a16:creationId xmlns:a16="http://schemas.microsoft.com/office/drawing/2014/main" id="{D5D74D68-E458-883C-75E2-8D050388966E}"/>
              </a:ext>
            </a:extLst>
          </p:cNvPr>
          <p:cNvSpPr txBox="1">
            <a:spLocks noChangeArrowheads="1"/>
          </p:cNvSpPr>
          <p:nvPr/>
        </p:nvSpPr>
        <p:spPr bwMode="auto">
          <a:xfrm>
            <a:off x="2209800" y="3581400"/>
            <a:ext cx="3857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先取侧卧位，将腰围的左侧边向内卷成桶状，放入患者身下，使腰围正中线的位置正对患者的脊柱</a:t>
            </a:r>
          </a:p>
        </p:txBody>
      </p:sp>
      <p:sp>
        <p:nvSpPr>
          <p:cNvPr id="46096" name="文本框 2">
            <a:extLst>
              <a:ext uri="{FF2B5EF4-FFF2-40B4-BE49-F238E27FC236}">
                <a16:creationId xmlns:a16="http://schemas.microsoft.com/office/drawing/2014/main" id="{CDB2E998-2FD4-B826-C2B3-BB8D52A9D18E}"/>
              </a:ext>
            </a:extLst>
          </p:cNvPr>
          <p:cNvSpPr txBox="1">
            <a:spLocks noChangeArrowheads="1"/>
          </p:cNvSpPr>
          <p:nvPr/>
        </p:nvSpPr>
        <p:spPr bwMode="auto">
          <a:xfrm>
            <a:off x="698500" y="3703638"/>
            <a:ext cx="700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腰围</a:t>
            </a:r>
          </a:p>
        </p:txBody>
      </p:sp>
      <p:sp>
        <p:nvSpPr>
          <p:cNvPr id="46097" name="文本框 3">
            <a:extLst>
              <a:ext uri="{FF2B5EF4-FFF2-40B4-BE49-F238E27FC236}">
                <a16:creationId xmlns:a16="http://schemas.microsoft.com/office/drawing/2014/main" id="{3A8EAC08-C373-40D9-3E31-5EFF74568CF3}"/>
              </a:ext>
            </a:extLst>
          </p:cNvPr>
          <p:cNvSpPr txBox="1">
            <a:spLocks noChangeArrowheads="1"/>
          </p:cNvSpPr>
          <p:nvPr/>
        </p:nvSpPr>
        <p:spPr bwMode="auto">
          <a:xfrm>
            <a:off x="6505575" y="3621088"/>
            <a:ext cx="2249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协助患者取平卧位</a:t>
            </a:r>
          </a:p>
        </p:txBody>
      </p:sp>
      <p:sp>
        <p:nvSpPr>
          <p:cNvPr id="46098" name="文本框 5">
            <a:extLst>
              <a:ext uri="{FF2B5EF4-FFF2-40B4-BE49-F238E27FC236}">
                <a16:creationId xmlns:a16="http://schemas.microsoft.com/office/drawing/2014/main" id="{A1226F8F-3FB9-BB6C-1B18-46F282109D28}"/>
              </a:ext>
            </a:extLst>
          </p:cNvPr>
          <p:cNvSpPr txBox="1">
            <a:spLocks noChangeArrowheads="1"/>
          </p:cNvSpPr>
          <p:nvPr/>
        </p:nvSpPr>
        <p:spPr bwMode="auto">
          <a:xfrm>
            <a:off x="6248400" y="6348413"/>
            <a:ext cx="2506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协助患者取左侧卧位</a:t>
            </a:r>
          </a:p>
        </p:txBody>
      </p:sp>
      <p:sp>
        <p:nvSpPr>
          <p:cNvPr id="46099" name="文本框 6">
            <a:extLst>
              <a:ext uri="{FF2B5EF4-FFF2-40B4-BE49-F238E27FC236}">
                <a16:creationId xmlns:a16="http://schemas.microsoft.com/office/drawing/2014/main" id="{7A6C1FFB-AAA3-DEF0-6FE4-48A833795E90}"/>
              </a:ext>
            </a:extLst>
          </p:cNvPr>
          <p:cNvSpPr txBox="1">
            <a:spLocks noChangeArrowheads="1"/>
          </p:cNvSpPr>
          <p:nvPr/>
        </p:nvSpPr>
        <p:spPr bwMode="auto">
          <a:xfrm>
            <a:off x="2909888" y="6356350"/>
            <a:ext cx="2765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腰围内外侧固定片粘牢</a:t>
            </a:r>
          </a:p>
        </p:txBody>
      </p:sp>
      <p:sp>
        <p:nvSpPr>
          <p:cNvPr id="46100" name="文本框 7">
            <a:extLst>
              <a:ext uri="{FF2B5EF4-FFF2-40B4-BE49-F238E27FC236}">
                <a16:creationId xmlns:a16="http://schemas.microsoft.com/office/drawing/2014/main" id="{EF66B1B4-01AB-EC8B-5972-EDA5336FE84C}"/>
              </a:ext>
            </a:extLst>
          </p:cNvPr>
          <p:cNvSpPr txBox="1">
            <a:spLocks noChangeArrowheads="1"/>
          </p:cNvSpPr>
          <p:nvPr/>
        </p:nvSpPr>
        <p:spPr bwMode="auto">
          <a:xfrm>
            <a:off x="-114300" y="6350000"/>
            <a:ext cx="3024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第二次腰围的固定片粘牢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1">
            <a:extLst>
              <a:ext uri="{FF2B5EF4-FFF2-40B4-BE49-F238E27FC236}">
                <a16:creationId xmlns:a16="http://schemas.microsoft.com/office/drawing/2014/main" id="{A7E72B4D-6D99-352F-E0BB-3A0B9A7759F9}"/>
              </a:ext>
            </a:extLst>
          </p:cNvPr>
          <p:cNvSpPr>
            <a:spLocks noChangeArrowheads="1"/>
          </p:cNvSpPr>
          <p:nvPr/>
        </p:nvSpPr>
        <p:spPr bwMode="auto">
          <a:xfrm>
            <a:off x="2700338" y="1052513"/>
            <a:ext cx="3889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禁食水</a:t>
            </a:r>
          </a:p>
        </p:txBody>
      </p:sp>
      <p:sp>
        <p:nvSpPr>
          <p:cNvPr id="9219" name="矩形 2">
            <a:extLst>
              <a:ext uri="{FF2B5EF4-FFF2-40B4-BE49-F238E27FC236}">
                <a16:creationId xmlns:a16="http://schemas.microsoft.com/office/drawing/2014/main" id="{95476AC1-C9FB-8A05-B58C-B2CA984F6A46}"/>
              </a:ext>
            </a:extLst>
          </p:cNvPr>
          <p:cNvSpPr>
            <a:spLocks noChangeArrowheads="1"/>
          </p:cNvSpPr>
          <p:nvPr/>
        </p:nvSpPr>
        <p:spPr bwMode="auto">
          <a:xfrm>
            <a:off x="755650" y="2133600"/>
            <a:ext cx="7345363"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3200" b="1">
                <a:latin typeface="宋体" panose="02010600030101010101" pitchFamily="2" charset="-122"/>
              </a:rPr>
              <a:t>您明天即将手术，请于今晚进清淡饮食。</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2.</a:t>
            </a:r>
            <a:r>
              <a:rPr lang="zh-CN" altLang="en-US" sz="3200" b="1">
                <a:latin typeface="宋体" panose="02010600030101010101" pitchFamily="2" charset="-122"/>
              </a:rPr>
              <a:t>如您入睡困难，遵医嘱口服安定以助您良好的睡眠。</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3.</a:t>
            </a:r>
            <a:r>
              <a:rPr lang="zh-CN" altLang="en-US" sz="3200" b="1">
                <a:latin typeface="宋体" panose="02010600030101010101" pitchFamily="2" charset="-122"/>
              </a:rPr>
              <a:t>夜</a:t>
            </a:r>
            <a:r>
              <a:rPr lang="en-US" altLang="zh-CN" sz="3200" b="1">
                <a:latin typeface="宋体" panose="02010600030101010101" pitchFamily="2" charset="-122"/>
              </a:rPr>
              <a:t>00:00</a:t>
            </a:r>
            <a:r>
              <a:rPr lang="zh-CN" altLang="en-US" sz="3200" b="1">
                <a:latin typeface="宋体" panose="02010600030101010101" pitchFamily="2" charset="-122"/>
              </a:rPr>
              <a:t>以后至术前均禁食水。</a:t>
            </a:r>
          </a:p>
        </p:txBody>
      </p:sp>
    </p:spTree>
  </p:cSld>
  <p:clrMapOvr>
    <a:masterClrMapping/>
  </p:clrMapOvr>
  <p:transition advTm="4563"/>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7">
            <a:extLst>
              <a:ext uri="{FF2B5EF4-FFF2-40B4-BE49-F238E27FC236}">
                <a16:creationId xmlns:a16="http://schemas.microsoft.com/office/drawing/2014/main" id="{AD99E44C-D1E5-5DD5-D63B-521F7BDED1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492375"/>
            <a:ext cx="2762250"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8">
            <a:extLst>
              <a:ext uri="{FF2B5EF4-FFF2-40B4-BE49-F238E27FC236}">
                <a16:creationId xmlns:a16="http://schemas.microsoft.com/office/drawing/2014/main" id="{70125B1C-A326-F3A7-73D3-BC1333A27E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451100"/>
            <a:ext cx="2735262"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Box 2">
            <a:extLst>
              <a:ext uri="{FF2B5EF4-FFF2-40B4-BE49-F238E27FC236}">
                <a16:creationId xmlns:a16="http://schemas.microsoft.com/office/drawing/2014/main" id="{75A05225-9801-3A84-BA95-8658E80AD420}"/>
              </a:ext>
            </a:extLst>
          </p:cNvPr>
          <p:cNvSpPr txBox="1">
            <a:spLocks noChangeArrowheads="1"/>
          </p:cNvSpPr>
          <p:nvPr/>
        </p:nvSpPr>
        <p:spPr bwMode="auto">
          <a:xfrm>
            <a:off x="1668463" y="1960563"/>
            <a:ext cx="11128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前面观</a:t>
            </a:r>
          </a:p>
        </p:txBody>
      </p:sp>
      <p:sp>
        <p:nvSpPr>
          <p:cNvPr id="47109" name="TextBox 3">
            <a:extLst>
              <a:ext uri="{FF2B5EF4-FFF2-40B4-BE49-F238E27FC236}">
                <a16:creationId xmlns:a16="http://schemas.microsoft.com/office/drawing/2014/main" id="{D0EC44CE-4749-40E2-B333-C99323D68FF5}"/>
              </a:ext>
            </a:extLst>
          </p:cNvPr>
          <p:cNvSpPr txBox="1">
            <a:spLocks noChangeArrowheads="1"/>
          </p:cNvSpPr>
          <p:nvPr/>
        </p:nvSpPr>
        <p:spPr bwMode="auto">
          <a:xfrm>
            <a:off x="5473700" y="1960563"/>
            <a:ext cx="1112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后面观</a:t>
            </a:r>
          </a:p>
        </p:txBody>
      </p:sp>
      <p:sp>
        <p:nvSpPr>
          <p:cNvPr id="47110" name="矩形 4">
            <a:extLst>
              <a:ext uri="{FF2B5EF4-FFF2-40B4-BE49-F238E27FC236}">
                <a16:creationId xmlns:a16="http://schemas.microsoft.com/office/drawing/2014/main" id="{7F80EC3F-685E-CE4E-C6CF-84300E279D01}"/>
              </a:ext>
            </a:extLst>
          </p:cNvPr>
          <p:cNvSpPr>
            <a:spLocks noChangeArrowheads="1"/>
          </p:cNvSpPr>
          <p:nvPr/>
        </p:nvSpPr>
        <p:spPr bwMode="auto">
          <a:xfrm>
            <a:off x="2124075" y="908050"/>
            <a:ext cx="4816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佩戴腰围后展示效果图</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
            <a:extLst>
              <a:ext uri="{FF2B5EF4-FFF2-40B4-BE49-F238E27FC236}">
                <a16:creationId xmlns:a16="http://schemas.microsoft.com/office/drawing/2014/main" id="{D46E9541-6BB3-E576-FF03-7B0ADDAA739B}"/>
              </a:ext>
            </a:extLst>
          </p:cNvPr>
          <p:cNvSpPr>
            <a:spLocks noChangeArrowheads="1"/>
          </p:cNvSpPr>
          <p:nvPr/>
        </p:nvSpPr>
        <p:spPr bwMode="auto">
          <a:xfrm>
            <a:off x="2627313" y="1125538"/>
            <a:ext cx="38782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正确佩戴支具方法</a:t>
            </a:r>
          </a:p>
        </p:txBody>
      </p:sp>
      <p:pic>
        <p:nvPicPr>
          <p:cNvPr id="48131" name="图片 1">
            <a:extLst>
              <a:ext uri="{FF2B5EF4-FFF2-40B4-BE49-F238E27FC236}">
                <a16:creationId xmlns:a16="http://schemas.microsoft.com/office/drawing/2014/main" id="{6CE0CB26-E7D7-4D4E-34E7-9E0BD6B128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208338"/>
            <a:ext cx="2087563"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图片 2">
            <a:extLst>
              <a:ext uri="{FF2B5EF4-FFF2-40B4-BE49-F238E27FC236}">
                <a16:creationId xmlns:a16="http://schemas.microsoft.com/office/drawing/2014/main" id="{4D35D772-99CD-659E-9AFC-0352AE532E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213100"/>
            <a:ext cx="24479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3">
            <a:extLst>
              <a:ext uri="{FF2B5EF4-FFF2-40B4-BE49-F238E27FC236}">
                <a16:creationId xmlns:a16="http://schemas.microsoft.com/office/drawing/2014/main" id="{1753C745-2045-5469-54FE-59543A100A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3213100"/>
            <a:ext cx="2087562"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文本框 4">
            <a:extLst>
              <a:ext uri="{FF2B5EF4-FFF2-40B4-BE49-F238E27FC236}">
                <a16:creationId xmlns:a16="http://schemas.microsoft.com/office/drawing/2014/main" id="{A9A7A818-E99B-5983-218F-E4B7B10FB7F7}"/>
              </a:ext>
            </a:extLst>
          </p:cNvPr>
          <p:cNvSpPr txBox="1">
            <a:spLocks noChangeArrowheads="1"/>
          </p:cNvSpPr>
          <p:nvPr/>
        </p:nvSpPr>
        <p:spPr bwMode="auto">
          <a:xfrm>
            <a:off x="539750" y="2617788"/>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胸腰段支具</a:t>
            </a:r>
          </a:p>
        </p:txBody>
      </p:sp>
      <p:sp>
        <p:nvSpPr>
          <p:cNvPr id="48135" name="文本框 5">
            <a:extLst>
              <a:ext uri="{FF2B5EF4-FFF2-40B4-BE49-F238E27FC236}">
                <a16:creationId xmlns:a16="http://schemas.microsoft.com/office/drawing/2014/main" id="{A8B1B1BF-7B39-739B-88E2-A8F36F8C42E9}"/>
              </a:ext>
            </a:extLst>
          </p:cNvPr>
          <p:cNvSpPr txBox="1">
            <a:spLocks noChangeArrowheads="1"/>
          </p:cNvSpPr>
          <p:nvPr/>
        </p:nvSpPr>
        <p:spPr bwMode="auto">
          <a:xfrm>
            <a:off x="3708400" y="2617788"/>
            <a:ext cx="1262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前面观</a:t>
            </a:r>
          </a:p>
        </p:txBody>
      </p:sp>
      <p:sp>
        <p:nvSpPr>
          <p:cNvPr id="48136" name="文本框 6">
            <a:extLst>
              <a:ext uri="{FF2B5EF4-FFF2-40B4-BE49-F238E27FC236}">
                <a16:creationId xmlns:a16="http://schemas.microsoft.com/office/drawing/2014/main" id="{E80E34A3-E3F0-0FF6-F084-D3A61FB3FD72}"/>
              </a:ext>
            </a:extLst>
          </p:cNvPr>
          <p:cNvSpPr txBox="1">
            <a:spLocks noChangeArrowheads="1"/>
          </p:cNvSpPr>
          <p:nvPr/>
        </p:nvSpPr>
        <p:spPr bwMode="auto">
          <a:xfrm>
            <a:off x="6713538" y="2689225"/>
            <a:ext cx="1262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后面观</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1">
            <a:extLst>
              <a:ext uri="{FF2B5EF4-FFF2-40B4-BE49-F238E27FC236}">
                <a16:creationId xmlns:a16="http://schemas.microsoft.com/office/drawing/2014/main" id="{A41A5D03-29CD-1445-0DC7-C716C083ADC8}"/>
              </a:ext>
            </a:extLst>
          </p:cNvPr>
          <p:cNvSpPr>
            <a:spLocks noChangeArrowheads="1"/>
          </p:cNvSpPr>
          <p:nvPr/>
        </p:nvSpPr>
        <p:spPr bwMode="auto">
          <a:xfrm>
            <a:off x="3635375" y="908050"/>
            <a:ext cx="203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出院宣教</a:t>
            </a:r>
          </a:p>
        </p:txBody>
      </p:sp>
      <p:sp>
        <p:nvSpPr>
          <p:cNvPr id="3" name="矩形 2">
            <a:extLst>
              <a:ext uri="{FF2B5EF4-FFF2-40B4-BE49-F238E27FC236}">
                <a16:creationId xmlns:a16="http://schemas.microsoft.com/office/drawing/2014/main" id="{AE7A6094-51A3-C5C0-63A5-1BEB097CC5C1}"/>
              </a:ext>
            </a:extLst>
          </p:cNvPr>
          <p:cNvSpPr/>
          <p:nvPr/>
        </p:nvSpPr>
        <p:spPr>
          <a:xfrm>
            <a:off x="971550" y="1858963"/>
            <a:ext cx="7416800" cy="4032250"/>
          </a:xfrm>
          <a:prstGeom prst="rect">
            <a:avLst/>
          </a:prstGeom>
        </p:spPr>
        <p:txBody>
          <a:bodyPr>
            <a:spAutoFit/>
          </a:bodyPr>
          <a:lstStyle/>
          <a:p>
            <a:pPr eaLnBrk="1" hangingPunct="1">
              <a:defRPr/>
            </a:pPr>
            <a:r>
              <a:rPr lang="en-US" altLang="zh-CN" sz="2000" b="1" dirty="0">
                <a:latin typeface="宋体" panose="02010600030101010101" pitchFamily="2" charset="-122"/>
              </a:rPr>
              <a:t>1.</a:t>
            </a:r>
            <a:r>
              <a:rPr lang="zh-CN" altLang="en-US" sz="2000" b="1" dirty="0">
                <a:latin typeface="宋体" panose="02010600030101010101" pitchFamily="2" charset="-122"/>
              </a:rPr>
              <a:t>出院后注意营养均衡，多吃蔬菜、水果、粗纤维食物和易消化的食物，多饮水，每日约</a:t>
            </a:r>
            <a:r>
              <a:rPr lang="en-US" altLang="zh-CN" sz="2000" b="1" dirty="0">
                <a:latin typeface="宋体" panose="02010600030101010101" pitchFamily="2" charset="-122"/>
              </a:rPr>
              <a:t>2000ml</a:t>
            </a:r>
            <a:r>
              <a:rPr lang="zh-CN" altLang="en-US" sz="2000" b="1" dirty="0">
                <a:latin typeface="宋体" panose="02010600030101010101" pitchFamily="2" charset="-122"/>
              </a:rPr>
              <a:t>，保持大便通畅。</a:t>
            </a:r>
            <a:endParaRPr lang="en-US" altLang="zh-CN" sz="2000" b="1" dirty="0">
              <a:latin typeface="宋体" panose="02010600030101010101" pitchFamily="2" charset="-122"/>
            </a:endParaRPr>
          </a:p>
          <a:p>
            <a:pPr eaLnBrk="1" hangingPunct="1">
              <a:defRPr/>
            </a:pPr>
            <a:endParaRPr lang="zh-CN" altLang="en-US" sz="2000" b="1" dirty="0">
              <a:latin typeface="宋体" panose="02010600030101010101" pitchFamily="2" charset="-122"/>
            </a:endParaRPr>
          </a:p>
          <a:p>
            <a:pPr eaLnBrk="1" hangingPunct="1">
              <a:defRPr/>
            </a:pPr>
            <a:r>
              <a:rPr lang="en-US" altLang="zh-CN" sz="2000" b="1" dirty="0">
                <a:latin typeface="宋体" panose="02010600030101010101" pitchFamily="2" charset="-122"/>
              </a:rPr>
              <a:t>2.</a:t>
            </a:r>
            <a:r>
              <a:rPr lang="zh-CN" altLang="en-US" sz="2000" b="1" dirty="0">
                <a:latin typeface="宋体" panose="02010600030101010101" pitchFamily="2" charset="-122"/>
              </a:rPr>
              <a:t>出院后注意休息、劳逸结合、保持情绪稳定。</a:t>
            </a:r>
            <a:endParaRPr lang="en-US" altLang="zh-CN" sz="2000" b="1" dirty="0">
              <a:latin typeface="宋体" panose="02010600030101010101" pitchFamily="2" charset="-122"/>
            </a:endParaRPr>
          </a:p>
          <a:p>
            <a:pPr eaLnBrk="1" hangingPunct="1">
              <a:defRPr/>
            </a:pPr>
            <a:endParaRPr lang="zh-CN" altLang="en-US" sz="2000" b="1" dirty="0">
              <a:latin typeface="宋体" panose="02010600030101010101" pitchFamily="2" charset="-122"/>
            </a:endParaRPr>
          </a:p>
          <a:p>
            <a:pPr eaLnBrk="1" hangingPunct="1">
              <a:defRPr/>
            </a:pPr>
            <a:r>
              <a:rPr lang="en-US" altLang="zh-CN" sz="2000" b="1" dirty="0">
                <a:latin typeface="宋体" panose="02010600030101010101" pitchFamily="2" charset="-122"/>
              </a:rPr>
              <a:t>3.</a:t>
            </a:r>
            <a:r>
              <a:rPr lang="zh-CN" altLang="en-US" sz="2000" b="1" dirty="0">
                <a:latin typeface="宋体" panose="02010600030101010101" pitchFamily="2" charset="-122"/>
              </a:rPr>
              <a:t>坚持功能锻炼，加强户外活动，增强机体抵抗力。</a:t>
            </a:r>
            <a:endParaRPr lang="en-US" altLang="zh-CN" sz="2000" b="1" dirty="0">
              <a:latin typeface="宋体" panose="02010600030101010101" pitchFamily="2" charset="-122"/>
            </a:endParaRPr>
          </a:p>
          <a:p>
            <a:pPr eaLnBrk="1" hangingPunct="1">
              <a:defRPr/>
            </a:pPr>
            <a:endParaRPr lang="zh-CN" altLang="en-US" sz="2000" b="1" dirty="0">
              <a:latin typeface="宋体" panose="02010600030101010101" pitchFamily="2" charset="-122"/>
            </a:endParaRPr>
          </a:p>
          <a:p>
            <a:pPr eaLnBrk="1" hangingPunct="1">
              <a:defRPr/>
            </a:pPr>
            <a:r>
              <a:rPr lang="en-US" altLang="zh-CN" sz="2000" b="1" dirty="0">
                <a:latin typeface="宋体" panose="02010600030101010101" pitchFamily="2" charset="-122"/>
              </a:rPr>
              <a:t>4.</a:t>
            </a:r>
            <a:r>
              <a:rPr lang="zh-CN" altLang="en-US" sz="2000" b="1" dirty="0">
                <a:latin typeface="宋体" panose="02010600030101010101" pitchFamily="2" charset="-122"/>
              </a:rPr>
              <a:t>颈椎术后患者，避免颈部过度屈伸，禁止做低头、仰头、旋转等动作。避免长时间看电视、看书，防止颈部过度劳累。避免高枕、软枕，保持颈部功能位</a:t>
            </a:r>
            <a:r>
              <a:rPr lang="zh-CN" altLang="en-US" dirty="0"/>
              <a:t>。</a:t>
            </a:r>
            <a:endParaRPr lang="en-US" altLang="zh-CN" dirty="0"/>
          </a:p>
          <a:p>
            <a:pPr eaLnBrk="1" hangingPunct="1">
              <a:defRPr/>
            </a:pPr>
            <a:endParaRPr lang="en-US" altLang="zh-CN" dirty="0"/>
          </a:p>
          <a:p>
            <a:pPr eaLnBrk="1" hangingPunct="1">
              <a:defRPr/>
            </a:pPr>
            <a:r>
              <a:rPr lang="en-US" altLang="zh-CN" sz="2000" b="1" dirty="0">
                <a:latin typeface="+mn-ea"/>
                <a:ea typeface="+mn-ea"/>
              </a:rPr>
              <a:t>5.</a:t>
            </a:r>
            <a:r>
              <a:rPr lang="zh-CN" altLang="en-US" sz="2000" b="1" dirty="0">
                <a:latin typeface="+mn-ea"/>
                <a:ea typeface="+mn-ea"/>
              </a:rPr>
              <a:t>胸腰椎手术患者，</a:t>
            </a:r>
            <a:r>
              <a:rPr lang="zh-CN" altLang="en-US" sz="2000" b="1" dirty="0">
                <a:solidFill>
                  <a:srgbClr val="FF0000"/>
                </a:solidFill>
                <a:latin typeface="+mn-ea"/>
                <a:ea typeface="+mn-ea"/>
              </a:rPr>
              <a:t>半年内</a:t>
            </a:r>
            <a:r>
              <a:rPr lang="zh-CN" altLang="en-US" sz="2000" b="1" dirty="0">
                <a:latin typeface="+mn-ea"/>
                <a:ea typeface="+mn-ea"/>
              </a:rPr>
              <a:t>禁止做腰部负重和过度弯腰等运动。</a:t>
            </a:r>
          </a:p>
          <a:p>
            <a:pPr eaLnBrk="1" hangingPunct="1">
              <a:defRPr/>
            </a:pP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1">
            <a:extLst>
              <a:ext uri="{FF2B5EF4-FFF2-40B4-BE49-F238E27FC236}">
                <a16:creationId xmlns:a16="http://schemas.microsoft.com/office/drawing/2014/main" id="{149A44F6-DC2F-9814-A076-AEC900611A0D}"/>
              </a:ext>
            </a:extLst>
          </p:cNvPr>
          <p:cNvSpPr>
            <a:spLocks noChangeArrowheads="1"/>
          </p:cNvSpPr>
          <p:nvPr/>
        </p:nvSpPr>
        <p:spPr bwMode="auto">
          <a:xfrm>
            <a:off x="5837238" y="476250"/>
            <a:ext cx="2492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 </a:t>
            </a:r>
            <a:endParaRPr lang="zh-CN" altLang="en-US" sz="3600" b="1"/>
          </a:p>
        </p:txBody>
      </p:sp>
      <p:sp>
        <p:nvSpPr>
          <p:cNvPr id="5" name="矩形 4">
            <a:extLst>
              <a:ext uri="{FF2B5EF4-FFF2-40B4-BE49-F238E27FC236}">
                <a16:creationId xmlns:a16="http://schemas.microsoft.com/office/drawing/2014/main" id="{17CF6944-C865-44C8-B8E9-D00F8E701C56}"/>
              </a:ext>
            </a:extLst>
          </p:cNvPr>
          <p:cNvSpPr/>
          <p:nvPr/>
        </p:nvSpPr>
        <p:spPr>
          <a:xfrm>
            <a:off x="704850" y="1773238"/>
            <a:ext cx="7200900" cy="4708525"/>
          </a:xfrm>
          <a:prstGeom prst="rect">
            <a:avLst/>
          </a:prstGeom>
        </p:spPr>
        <p:txBody>
          <a:bodyPr>
            <a:spAutoFit/>
          </a:bodyPr>
          <a:lstStyle/>
          <a:p>
            <a:pPr eaLnBrk="1" hangingPunct="1">
              <a:defRPr/>
            </a:pPr>
            <a:r>
              <a:rPr lang="en-US" altLang="zh-CN" sz="2000" b="1" dirty="0">
                <a:latin typeface="+mn-ea"/>
                <a:ea typeface="+mn-ea"/>
              </a:rPr>
              <a:t>6.</a:t>
            </a:r>
            <a:r>
              <a:rPr lang="zh-CN" altLang="en-US" sz="2000" b="1" dirty="0">
                <a:latin typeface="+mn-ea"/>
                <a:ea typeface="+mn-ea"/>
              </a:rPr>
              <a:t>出院后仍需睡硬板床，注意轴线翻身，保持头、颈、躯干一致，坐起、站立脊柱受力时佩戴颈托、腰围。</a:t>
            </a:r>
            <a:endParaRPr lang="en-US" altLang="zh-CN" sz="2000" b="1" dirty="0">
              <a:latin typeface="+mn-ea"/>
              <a:ea typeface="+mn-ea"/>
            </a:endParaRPr>
          </a:p>
          <a:p>
            <a:pPr eaLnBrk="1" hangingPunct="1">
              <a:defRPr/>
            </a:pPr>
            <a:endParaRPr lang="zh-CN" altLang="en-US" sz="2000" b="1" dirty="0">
              <a:latin typeface="+mn-ea"/>
              <a:ea typeface="+mn-ea"/>
            </a:endParaRPr>
          </a:p>
          <a:p>
            <a:pPr eaLnBrk="1" hangingPunct="1">
              <a:defRPr/>
            </a:pPr>
            <a:r>
              <a:rPr lang="en-US" altLang="zh-CN" sz="2000" b="1" dirty="0">
                <a:latin typeface="+mn-ea"/>
                <a:ea typeface="+mn-ea"/>
              </a:rPr>
              <a:t>7.</a:t>
            </a:r>
            <a:r>
              <a:rPr lang="zh-CN" altLang="en-US" sz="2000" b="1" dirty="0">
                <a:latin typeface="+mn-ea"/>
                <a:ea typeface="+mn-ea"/>
              </a:rPr>
              <a:t>肢体功能障碍者，给患者做肢体主动按摩和被动活动，如肩关节、肘关节屈伸、内旋、外展、外旋等。腕关节的背屈、环绕。下肢关节的外展、内收内旋。每次</a:t>
            </a:r>
            <a:r>
              <a:rPr lang="en-US" altLang="zh-CN" sz="2000" b="1" dirty="0">
                <a:latin typeface="+mn-ea"/>
                <a:ea typeface="+mn-ea"/>
              </a:rPr>
              <a:t>2-3</a:t>
            </a:r>
            <a:r>
              <a:rPr lang="zh-CN" altLang="en-US" sz="2000" b="1" dirty="0">
                <a:latin typeface="+mn-ea"/>
                <a:ea typeface="+mn-ea"/>
              </a:rPr>
              <a:t>分钟为宜，每日</a:t>
            </a:r>
            <a:r>
              <a:rPr lang="en-US" altLang="zh-CN" sz="2000" b="1" dirty="0">
                <a:latin typeface="+mn-ea"/>
                <a:ea typeface="+mn-ea"/>
              </a:rPr>
              <a:t>2-3</a:t>
            </a:r>
            <a:r>
              <a:rPr lang="zh-CN" altLang="en-US" sz="2000" b="1" dirty="0">
                <a:latin typeface="+mn-ea"/>
                <a:ea typeface="+mn-ea"/>
              </a:rPr>
              <a:t>次，以不感到疲劳为宜。神志清楚有自理能力的患者可主动练习行走，可使用辅助器械，或家属陪伴。促进肢体功能恢复。</a:t>
            </a:r>
            <a:endParaRPr lang="en-US" altLang="zh-CN" sz="2000" b="1" dirty="0">
              <a:latin typeface="+mn-ea"/>
              <a:ea typeface="+mn-ea"/>
            </a:endParaRPr>
          </a:p>
          <a:p>
            <a:pPr eaLnBrk="1" hangingPunct="1">
              <a:defRPr/>
            </a:pPr>
            <a:endParaRPr lang="zh-CN" altLang="en-US" sz="2000" b="1" dirty="0">
              <a:latin typeface="+mn-ea"/>
              <a:ea typeface="+mn-ea"/>
            </a:endParaRPr>
          </a:p>
          <a:p>
            <a:pPr eaLnBrk="1" hangingPunct="1">
              <a:defRPr/>
            </a:pPr>
            <a:r>
              <a:rPr lang="en-US" altLang="zh-CN" sz="2000" b="1" dirty="0">
                <a:latin typeface="+mn-ea"/>
                <a:ea typeface="+mn-ea"/>
              </a:rPr>
              <a:t>8.</a:t>
            </a:r>
            <a:r>
              <a:rPr lang="zh-CN" altLang="en-US" sz="2000" b="1" dirty="0">
                <a:latin typeface="+mn-ea"/>
                <a:ea typeface="+mn-ea"/>
              </a:rPr>
              <a:t>如肢体感觉异常、运动功能障碍、排便排尿异常症状加重时请您及时就医。</a:t>
            </a:r>
            <a:endParaRPr lang="en-US" altLang="zh-CN" sz="2000" b="1" dirty="0">
              <a:latin typeface="+mn-ea"/>
              <a:ea typeface="+mn-ea"/>
            </a:endParaRPr>
          </a:p>
          <a:p>
            <a:pPr eaLnBrk="1" hangingPunct="1">
              <a:defRPr/>
            </a:pPr>
            <a:endParaRPr lang="zh-CN" altLang="en-US" sz="2000" b="1" dirty="0">
              <a:latin typeface="+mn-ea"/>
              <a:ea typeface="+mn-ea"/>
            </a:endParaRPr>
          </a:p>
          <a:p>
            <a:pPr eaLnBrk="1" hangingPunct="1">
              <a:defRPr/>
            </a:pPr>
            <a:r>
              <a:rPr lang="en-US" altLang="zh-CN" sz="2000" b="1" dirty="0">
                <a:latin typeface="+mn-ea"/>
                <a:ea typeface="+mn-ea"/>
              </a:rPr>
              <a:t>9.</a:t>
            </a:r>
            <a:r>
              <a:rPr lang="zh-CN" altLang="en-US" sz="2000" b="1" dirty="0">
                <a:latin typeface="+mn-ea"/>
                <a:ea typeface="+mn-ea"/>
              </a:rPr>
              <a:t>出院后我们会定时进行电话随访，有问题请及时与我们联系。</a:t>
            </a:r>
            <a:endParaRPr lang="en-US" altLang="zh-CN" sz="2000" b="1" dirty="0">
              <a:latin typeface="+mn-ea"/>
              <a:ea typeface="+mn-ea"/>
            </a:endParaRPr>
          </a:p>
          <a:p>
            <a:pPr eaLnBrk="1" hangingPunct="1">
              <a:defRPr/>
            </a:pPr>
            <a:endParaRPr lang="zh-CN" altLang="en-US" sz="2000" b="1" dirty="0">
              <a:latin typeface="+mn-ea"/>
              <a:ea typeface="+mn-ea"/>
            </a:endParaRPr>
          </a:p>
          <a:p>
            <a:pPr eaLnBrk="1" hangingPunct="1">
              <a:defRPr/>
            </a:pPr>
            <a:r>
              <a:rPr lang="en-US" altLang="zh-CN" sz="2000" b="1" dirty="0">
                <a:latin typeface="+mn-ea"/>
                <a:ea typeface="+mn-ea"/>
              </a:rPr>
              <a:t>10.</a:t>
            </a:r>
            <a:r>
              <a:rPr lang="zh-CN" altLang="en-US" sz="2000" b="1" dirty="0">
                <a:latin typeface="+mn-ea"/>
                <a:ea typeface="+mn-ea"/>
              </a:rPr>
              <a:t>出院后遵医嘱请来院复查。</a:t>
            </a:r>
          </a:p>
        </p:txBody>
      </p:sp>
      <p:sp>
        <p:nvSpPr>
          <p:cNvPr id="50180" name="矩形 5">
            <a:extLst>
              <a:ext uri="{FF2B5EF4-FFF2-40B4-BE49-F238E27FC236}">
                <a16:creationId xmlns:a16="http://schemas.microsoft.com/office/drawing/2014/main" id="{0964B62E-0B9B-360E-CDE7-23D9D2CADE63}"/>
              </a:ext>
            </a:extLst>
          </p:cNvPr>
          <p:cNvSpPr>
            <a:spLocks noChangeArrowheads="1"/>
          </p:cNvSpPr>
          <p:nvPr/>
        </p:nvSpPr>
        <p:spPr bwMode="auto">
          <a:xfrm>
            <a:off x="3340100" y="908050"/>
            <a:ext cx="2032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出院宣教</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0A47778F-3619-1FAF-CB2E-8342AF5D6F95}"/>
              </a:ext>
            </a:extLst>
          </p:cNvPr>
          <p:cNvSpPr>
            <a:spLocks noGrp="1"/>
          </p:cNvSpPr>
          <p:nvPr>
            <p:ph type="ctrTitle"/>
          </p:nvPr>
        </p:nvSpPr>
        <p:spPr bwMode="auto">
          <a:xfrm>
            <a:off x="428625" y="785813"/>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600">
                <a:solidFill>
                  <a:srgbClr val="FF0000"/>
                </a:solidFill>
                <a:latin typeface="微软雅黑" panose="020B0503020204020204" pitchFamily="34" charset="-122"/>
                <a:ea typeface="微软雅黑" panose="020B0503020204020204" pitchFamily="34" charset="-122"/>
              </a:rPr>
              <a:t>办理出院手续</a:t>
            </a:r>
          </a:p>
        </p:txBody>
      </p:sp>
      <p:sp>
        <p:nvSpPr>
          <p:cNvPr id="3" name="副标题 2">
            <a:extLst>
              <a:ext uri="{FF2B5EF4-FFF2-40B4-BE49-F238E27FC236}">
                <a16:creationId xmlns:a16="http://schemas.microsoft.com/office/drawing/2014/main" id="{241FDCB7-0B4E-F4F0-535F-90C060A53C68}"/>
              </a:ext>
            </a:extLst>
          </p:cNvPr>
          <p:cNvSpPr>
            <a:spLocks noGrp="1"/>
          </p:cNvSpPr>
          <p:nvPr>
            <p:ph type="subTitle" idx="1"/>
          </p:nvPr>
        </p:nvSpPr>
        <p:spPr>
          <a:xfrm>
            <a:off x="285750" y="1500188"/>
            <a:ext cx="8358188" cy="2181225"/>
          </a:xfrm>
        </p:spPr>
        <p:txBody>
          <a:bodyPr/>
          <a:lstStyle/>
          <a:p>
            <a:pPr>
              <a:defRPr/>
            </a:pPr>
            <a:r>
              <a:rPr lang="zh-CN" altLang="en-US" sz="2000" u="sng" dirty="0">
                <a:effectLst>
                  <a:outerShdw blurRad="38100" dist="38100" dir="2700000" algn="tl">
                    <a:srgbClr val="000000">
                      <a:alpha val="43137"/>
                    </a:srgbClr>
                  </a:outerShdw>
                </a:effectLst>
                <a:latin typeface="+mn-ea"/>
                <a:ea typeface="+mn-ea"/>
              </a:rPr>
              <a:t>出院当天管床医生开据出院诊断证明书交于患者</a:t>
            </a:r>
            <a:endParaRPr lang="en-US" altLang="zh-CN" sz="2000" u="sng" dirty="0">
              <a:effectLst>
                <a:outerShdw blurRad="38100" dist="38100" dir="2700000" algn="tl">
                  <a:srgbClr val="000000">
                    <a:alpha val="43137"/>
                  </a:srgbClr>
                </a:outerShdw>
              </a:effectLst>
              <a:latin typeface="+mn-ea"/>
              <a:ea typeface="+mn-ea"/>
            </a:endParaRPr>
          </a:p>
          <a:p>
            <a:pPr algn="l">
              <a:defRPr/>
            </a:pPr>
            <a:endParaRPr lang="en-US" altLang="zh-CN" sz="2000" dirty="0">
              <a:latin typeface="+mn-ea"/>
              <a:ea typeface="+mn-ea"/>
            </a:endParaRPr>
          </a:p>
          <a:p>
            <a:pPr algn="l">
              <a:lnSpc>
                <a:spcPct val="150000"/>
              </a:lnSpc>
              <a:defRPr/>
            </a:pPr>
            <a:r>
              <a:rPr lang="en-US" altLang="zh-CN" sz="2000" dirty="0">
                <a:latin typeface="+mn-ea"/>
                <a:ea typeface="+mn-ea"/>
              </a:rPr>
              <a:t>1</a:t>
            </a:r>
            <a:r>
              <a:rPr lang="zh-CN" altLang="en-US" sz="2000" dirty="0">
                <a:latin typeface="+mn-ea"/>
                <a:ea typeface="+mn-ea"/>
              </a:rPr>
              <a:t>、</a:t>
            </a:r>
            <a:r>
              <a:rPr lang="zh-CN" altLang="en-US" sz="2000" dirty="0">
                <a:effectLst>
                  <a:outerShdw blurRad="38100" dist="38100" dir="2700000" algn="tl">
                    <a:srgbClr val="000000">
                      <a:alpha val="43137"/>
                    </a:srgbClr>
                  </a:outerShdw>
                </a:effectLst>
                <a:latin typeface="+mn-ea"/>
                <a:ea typeface="+mn-ea"/>
              </a:rPr>
              <a:t>北京市医保患者</a:t>
            </a:r>
            <a:r>
              <a:rPr lang="zh-CN" altLang="en-US" sz="2000" dirty="0">
                <a:latin typeface="+mn-ea"/>
                <a:ea typeface="+mn-ea"/>
              </a:rPr>
              <a:t>：出院</a:t>
            </a:r>
            <a:r>
              <a:rPr lang="en-US" altLang="zh-CN" sz="2000" dirty="0">
                <a:latin typeface="+mn-ea"/>
                <a:ea typeface="+mn-ea"/>
              </a:rPr>
              <a:t>5</a:t>
            </a:r>
            <a:r>
              <a:rPr lang="zh-CN" altLang="en-US" sz="2000" dirty="0">
                <a:latin typeface="+mn-ea"/>
                <a:ea typeface="+mn-ea"/>
              </a:rPr>
              <a:t>个工作日后或收到短信通知后携带押金条到出院处办理。</a:t>
            </a:r>
            <a:endParaRPr lang="en-US" altLang="zh-CN" sz="2000" dirty="0">
              <a:latin typeface="+mn-ea"/>
              <a:ea typeface="+mn-ea"/>
            </a:endParaRPr>
          </a:p>
          <a:p>
            <a:pPr algn="l">
              <a:lnSpc>
                <a:spcPct val="150000"/>
              </a:lnSpc>
              <a:defRPr/>
            </a:pPr>
            <a:r>
              <a:rPr lang="en-US" altLang="zh-CN" sz="2000" dirty="0">
                <a:latin typeface="+mn-ea"/>
                <a:ea typeface="+mn-ea"/>
              </a:rPr>
              <a:t>2</a:t>
            </a:r>
            <a:r>
              <a:rPr lang="zh-CN" altLang="en-US" sz="2000" dirty="0">
                <a:latin typeface="+mn-ea"/>
                <a:ea typeface="+mn-ea"/>
              </a:rPr>
              <a:t>、</a:t>
            </a:r>
            <a:r>
              <a:rPr lang="zh-CN" altLang="en-US" sz="2000" dirty="0">
                <a:effectLst>
                  <a:outerShdw blurRad="38100" dist="38100" dir="2700000" algn="tl">
                    <a:srgbClr val="000000">
                      <a:alpha val="43137"/>
                    </a:srgbClr>
                  </a:outerShdw>
                </a:effectLst>
                <a:latin typeface="+mn-ea"/>
                <a:ea typeface="+mn-ea"/>
              </a:rPr>
              <a:t>自费、公费、新农合患者</a:t>
            </a:r>
            <a:r>
              <a:rPr lang="zh-CN" altLang="en-US" sz="2000" dirty="0">
                <a:latin typeface="+mn-ea"/>
                <a:ea typeface="+mn-ea"/>
              </a:rPr>
              <a:t>：等护士通知后携带押金条到出院处办理。</a:t>
            </a:r>
            <a:endParaRPr lang="en-US" altLang="zh-CN" sz="2000" dirty="0">
              <a:latin typeface="+mn-ea"/>
              <a:ea typeface="+mn-ea"/>
            </a:endParaRPr>
          </a:p>
          <a:p>
            <a:pPr algn="l">
              <a:lnSpc>
                <a:spcPct val="150000"/>
              </a:lnSpc>
              <a:defRPr/>
            </a:pPr>
            <a:r>
              <a:rPr lang="en-US" altLang="zh-CN" sz="2000" dirty="0">
                <a:latin typeface="+mn-ea"/>
                <a:ea typeface="+mn-ea"/>
              </a:rPr>
              <a:t>3</a:t>
            </a:r>
            <a:r>
              <a:rPr lang="zh-CN" altLang="en-US" sz="2000" dirty="0">
                <a:latin typeface="+mn-ea"/>
                <a:ea typeface="+mn-ea"/>
              </a:rPr>
              <a:t>、</a:t>
            </a:r>
            <a:r>
              <a:rPr lang="zh-CN" altLang="en-US" sz="2000" dirty="0">
                <a:effectLst>
                  <a:outerShdw blurRad="38100" dist="38100" dir="2700000" algn="tl">
                    <a:srgbClr val="000000">
                      <a:alpha val="43137"/>
                    </a:srgbClr>
                  </a:outerShdw>
                </a:effectLst>
                <a:latin typeface="+mn-ea"/>
                <a:ea typeface="+mn-ea"/>
              </a:rPr>
              <a:t>异地医保患者（住院时医保卡押在住院处）</a:t>
            </a:r>
            <a:r>
              <a:rPr lang="zh-CN" altLang="en-US" sz="2000" dirty="0">
                <a:latin typeface="+mn-ea"/>
                <a:ea typeface="+mn-ea"/>
              </a:rPr>
              <a:t>：出院当天收到短信通知后携带押金条到出院处办理。</a:t>
            </a:r>
            <a:endParaRPr lang="en-US" altLang="zh-CN" sz="2000" dirty="0">
              <a:latin typeface="+mn-ea"/>
              <a:ea typeface="+mn-ea"/>
            </a:endParaRPr>
          </a:p>
          <a:p>
            <a:pPr algn="l">
              <a:lnSpc>
                <a:spcPct val="150000"/>
              </a:lnSpc>
              <a:defRPr/>
            </a:pPr>
            <a:r>
              <a:rPr lang="zh-CN" altLang="en-US" sz="2000" dirty="0">
                <a:latin typeface="+mn-ea"/>
                <a:ea typeface="+mn-ea"/>
              </a:rPr>
              <a:t>（如您为周六日出院，请于下周一</a:t>
            </a:r>
            <a:r>
              <a:rPr lang="en-US" altLang="zh-CN" sz="2000" dirty="0">
                <a:latin typeface="+mn-ea"/>
                <a:ea typeface="+mn-ea"/>
              </a:rPr>
              <a:t>14</a:t>
            </a:r>
            <a:r>
              <a:rPr lang="zh-CN" altLang="en-US" sz="2000" dirty="0">
                <a:latin typeface="+mn-ea"/>
                <a:ea typeface="+mn-ea"/>
              </a:rPr>
              <a:t>：</a:t>
            </a:r>
            <a:r>
              <a:rPr lang="en-US" altLang="zh-CN" sz="2000" dirty="0">
                <a:latin typeface="+mn-ea"/>
                <a:ea typeface="+mn-ea"/>
              </a:rPr>
              <a:t>00</a:t>
            </a:r>
            <a:r>
              <a:rPr lang="zh-CN" altLang="en-US" sz="2000" dirty="0">
                <a:latin typeface="+mn-ea"/>
                <a:ea typeface="+mn-ea"/>
              </a:rPr>
              <a:t>后携带押金条到出院处办理）</a:t>
            </a:r>
            <a:endParaRPr lang="en-US" altLang="zh-CN" sz="2000" dirty="0">
              <a:latin typeface="+mn-ea"/>
              <a:ea typeface="+mn-ea"/>
            </a:endParaRPr>
          </a:p>
        </p:txBody>
      </p:sp>
      <p:sp>
        <p:nvSpPr>
          <p:cNvPr id="4" name="五角星 3">
            <a:extLst>
              <a:ext uri="{FF2B5EF4-FFF2-40B4-BE49-F238E27FC236}">
                <a16:creationId xmlns:a16="http://schemas.microsoft.com/office/drawing/2014/main" id="{8FBFBEC8-A8B5-AF53-A881-0D07F6C644B6}"/>
              </a:ext>
            </a:extLst>
          </p:cNvPr>
          <p:cNvSpPr/>
          <p:nvPr/>
        </p:nvSpPr>
        <p:spPr>
          <a:xfrm>
            <a:off x="1357313" y="1571625"/>
            <a:ext cx="285750" cy="28575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rgbClr val="FF0000"/>
              </a:solidFill>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3685E873-B511-88C8-68B5-25FF117CE257}"/>
              </a:ext>
            </a:extLst>
          </p:cNvPr>
          <p:cNvSpPr>
            <a:spLocks noGrp="1"/>
          </p:cNvSpPr>
          <p:nvPr>
            <p:ph type="ctrTitle"/>
          </p:nvPr>
        </p:nvSpPr>
        <p:spPr bwMode="auto">
          <a:xfrm>
            <a:off x="500063" y="857250"/>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600">
                <a:solidFill>
                  <a:srgbClr val="FF0000"/>
                </a:solidFill>
                <a:latin typeface="微软雅黑" panose="020B0503020204020204" pitchFamily="34" charset="-122"/>
                <a:ea typeface="微软雅黑" panose="020B0503020204020204" pitchFamily="34" charset="-122"/>
              </a:rPr>
              <a:t>如需复印病历</a:t>
            </a:r>
          </a:p>
        </p:txBody>
      </p:sp>
      <p:sp>
        <p:nvSpPr>
          <p:cNvPr id="3" name="副标题 2">
            <a:extLst>
              <a:ext uri="{FF2B5EF4-FFF2-40B4-BE49-F238E27FC236}">
                <a16:creationId xmlns:a16="http://schemas.microsoft.com/office/drawing/2014/main" id="{E40AD5BE-4D12-733E-60CF-BB7A9AAED0A7}"/>
              </a:ext>
            </a:extLst>
          </p:cNvPr>
          <p:cNvSpPr>
            <a:spLocks noGrp="1"/>
          </p:cNvSpPr>
          <p:nvPr>
            <p:ph type="subTitle" idx="1"/>
          </p:nvPr>
        </p:nvSpPr>
        <p:spPr>
          <a:xfrm>
            <a:off x="1071563" y="1571625"/>
            <a:ext cx="6400800" cy="1752600"/>
          </a:xfrm>
        </p:spPr>
        <p:txBody>
          <a:bodyPr/>
          <a:lstStyle/>
          <a:p>
            <a:pPr algn="l">
              <a:lnSpc>
                <a:spcPct val="150000"/>
              </a:lnSpc>
              <a:defRPr/>
            </a:pPr>
            <a:r>
              <a:rPr lang="zh-CN" altLang="en-US" sz="2000" dirty="0">
                <a:latin typeface="+mn-ea"/>
                <a:ea typeface="+mn-ea"/>
              </a:rPr>
              <a:t>请携带：</a:t>
            </a:r>
            <a:endParaRPr lang="en-US" altLang="zh-CN" sz="2000" dirty="0">
              <a:latin typeface="+mn-ea"/>
              <a:ea typeface="+mn-ea"/>
            </a:endParaRPr>
          </a:p>
          <a:p>
            <a:pPr algn="l">
              <a:lnSpc>
                <a:spcPct val="150000"/>
              </a:lnSpc>
              <a:buFont typeface="Wingdings" pitchFamily="2" charset="2"/>
              <a:buChar char="Ø"/>
              <a:defRPr/>
            </a:pPr>
            <a:r>
              <a:rPr lang="zh-CN" altLang="en-US" sz="2000" dirty="0">
                <a:latin typeface="+mn-ea"/>
                <a:ea typeface="+mn-ea"/>
              </a:rPr>
              <a:t>患者身份证、</a:t>
            </a:r>
            <a:endParaRPr lang="en-US" altLang="zh-CN" sz="2000" dirty="0">
              <a:latin typeface="+mn-ea"/>
              <a:ea typeface="+mn-ea"/>
            </a:endParaRPr>
          </a:p>
          <a:p>
            <a:pPr algn="l">
              <a:lnSpc>
                <a:spcPct val="150000"/>
              </a:lnSpc>
              <a:buFont typeface="Wingdings" pitchFamily="2" charset="2"/>
              <a:buChar char="Ø"/>
              <a:defRPr/>
            </a:pPr>
            <a:r>
              <a:rPr lang="zh-CN" altLang="en-US" sz="2000" dirty="0">
                <a:latin typeface="+mn-ea"/>
                <a:ea typeface="+mn-ea"/>
              </a:rPr>
              <a:t>办理人身份证、</a:t>
            </a:r>
            <a:endParaRPr lang="en-US" altLang="zh-CN" sz="2000" dirty="0">
              <a:latin typeface="+mn-ea"/>
              <a:ea typeface="+mn-ea"/>
            </a:endParaRPr>
          </a:p>
          <a:p>
            <a:pPr algn="l">
              <a:lnSpc>
                <a:spcPct val="150000"/>
              </a:lnSpc>
              <a:buFont typeface="Wingdings" pitchFamily="2" charset="2"/>
              <a:buChar char="Ø"/>
              <a:defRPr/>
            </a:pPr>
            <a:r>
              <a:rPr lang="zh-CN" altLang="en-US" sz="2000" dirty="0">
                <a:latin typeface="+mn-ea"/>
                <a:ea typeface="+mn-ea"/>
              </a:rPr>
              <a:t>现金、</a:t>
            </a:r>
            <a:endParaRPr lang="en-US" altLang="zh-CN" sz="2000" dirty="0">
              <a:latin typeface="+mn-ea"/>
              <a:ea typeface="+mn-ea"/>
            </a:endParaRPr>
          </a:p>
          <a:p>
            <a:pPr algn="l">
              <a:lnSpc>
                <a:spcPct val="150000"/>
              </a:lnSpc>
              <a:defRPr/>
            </a:pPr>
            <a:r>
              <a:rPr lang="zh-CN" altLang="en-US" sz="2000" dirty="0">
                <a:latin typeface="+mn-ea"/>
                <a:ea typeface="+mn-ea"/>
              </a:rPr>
              <a:t>到病案室（门诊地下一层）办理病历复印登记手续</a:t>
            </a:r>
            <a:endParaRPr lang="en-US" altLang="zh-CN" sz="2000" dirty="0">
              <a:latin typeface="+mn-ea"/>
              <a:ea typeface="+mn-ea"/>
            </a:endParaRPr>
          </a:p>
          <a:p>
            <a:pPr algn="l">
              <a:lnSpc>
                <a:spcPct val="150000"/>
              </a:lnSpc>
              <a:defRPr/>
            </a:pPr>
            <a:r>
              <a:rPr lang="zh-CN" altLang="en-US" sz="2000" dirty="0">
                <a:latin typeface="+mn-ea"/>
                <a:ea typeface="+mn-ea"/>
              </a:rPr>
              <a:t>   注：北京市医保患者请于出院</a:t>
            </a:r>
            <a:r>
              <a:rPr lang="en-US" altLang="zh-CN" sz="2000" dirty="0">
                <a:latin typeface="+mn-ea"/>
                <a:ea typeface="+mn-ea"/>
              </a:rPr>
              <a:t>15</a:t>
            </a:r>
            <a:r>
              <a:rPr lang="zh-CN" altLang="en-US" sz="2000" dirty="0">
                <a:latin typeface="+mn-ea"/>
                <a:ea typeface="+mn-ea"/>
              </a:rPr>
              <a:t>个工作日后携带患者身份证、办理人身份证、现金到门诊地下一层病案室复印。</a:t>
            </a:r>
          </a:p>
        </p:txBody>
      </p:sp>
      <p:sp>
        <p:nvSpPr>
          <p:cNvPr id="4" name="五角星 3">
            <a:extLst>
              <a:ext uri="{FF2B5EF4-FFF2-40B4-BE49-F238E27FC236}">
                <a16:creationId xmlns:a16="http://schemas.microsoft.com/office/drawing/2014/main" id="{67EE7C34-260A-DF46-7DA2-18F5E9C5379A}"/>
              </a:ext>
            </a:extLst>
          </p:cNvPr>
          <p:cNvSpPr/>
          <p:nvPr/>
        </p:nvSpPr>
        <p:spPr>
          <a:xfrm>
            <a:off x="1143000" y="4286250"/>
            <a:ext cx="285750" cy="285750"/>
          </a:xfrm>
          <a:prstGeom prst="star5">
            <a:avLst>
              <a:gd name="adj" fmla="val 16342"/>
              <a:gd name="hf" fmla="val 105146"/>
              <a:gd name="vf" fmla="val 1105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rgbClr val="FF0000"/>
              </a:solidFill>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3">
            <a:extLst>
              <a:ext uri="{FF2B5EF4-FFF2-40B4-BE49-F238E27FC236}">
                <a16:creationId xmlns:a16="http://schemas.microsoft.com/office/drawing/2014/main" id="{8E7C336C-D4F5-9B35-B1DF-7EBE1D8FA512}"/>
              </a:ext>
            </a:extLst>
          </p:cNvPr>
          <p:cNvSpPr>
            <a:spLocks noChangeArrowheads="1"/>
          </p:cNvSpPr>
          <p:nvPr/>
        </p:nvSpPr>
        <p:spPr bwMode="auto">
          <a:xfrm>
            <a:off x="2124075" y="981075"/>
            <a:ext cx="5616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rgbClr val="CC3399"/>
                </a:solidFill>
                <a:latin typeface="华文彩云" panose="02010800040101010101" pitchFamily="2" charset="-122"/>
                <a:ea typeface="华文彩云" panose="02010800040101010101" pitchFamily="2" charset="-122"/>
              </a:rPr>
              <a:t>手术顺利  早日康复</a:t>
            </a:r>
          </a:p>
        </p:txBody>
      </p:sp>
      <p:pic>
        <p:nvPicPr>
          <p:cNvPr id="3" name="图片 2">
            <a:extLst>
              <a:ext uri="{FF2B5EF4-FFF2-40B4-BE49-F238E27FC236}">
                <a16:creationId xmlns:a16="http://schemas.microsoft.com/office/drawing/2014/main" id="{648B4A78-3F98-6B46-5392-B84D86304367}"/>
              </a:ext>
            </a:extLst>
          </p:cNvPr>
          <p:cNvPicPr>
            <a:picLocks noChangeAspect="1"/>
          </p:cNvPicPr>
          <p:nvPr/>
        </p:nvPicPr>
        <p:blipFill>
          <a:blip r:embed="rId2" cstate="print"/>
          <a:stretch>
            <a:fillRect/>
          </a:stretch>
        </p:blipFill>
        <p:spPr>
          <a:xfrm>
            <a:off x="35496" y="1916832"/>
            <a:ext cx="9000913" cy="481096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3">
            <a:extLst>
              <a:ext uri="{FF2B5EF4-FFF2-40B4-BE49-F238E27FC236}">
                <a16:creationId xmlns:a16="http://schemas.microsoft.com/office/drawing/2014/main" id="{0CA977FD-38C6-DC76-5BBB-9697E08C8413}"/>
              </a:ext>
            </a:extLst>
          </p:cNvPr>
          <p:cNvSpPr>
            <a:spLocks noChangeArrowheads="1"/>
          </p:cNvSpPr>
          <p:nvPr/>
        </p:nvSpPr>
        <p:spPr bwMode="auto">
          <a:xfrm>
            <a:off x="2555875" y="1125538"/>
            <a:ext cx="4352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术前用药</a:t>
            </a:r>
          </a:p>
        </p:txBody>
      </p:sp>
      <p:sp>
        <p:nvSpPr>
          <p:cNvPr id="10243" name="矩形 4">
            <a:extLst>
              <a:ext uri="{FF2B5EF4-FFF2-40B4-BE49-F238E27FC236}">
                <a16:creationId xmlns:a16="http://schemas.microsoft.com/office/drawing/2014/main" id="{2739A8C5-9DF5-3280-B0EB-E9ACB4212BAC}"/>
              </a:ext>
            </a:extLst>
          </p:cNvPr>
          <p:cNvSpPr>
            <a:spLocks noChangeArrowheads="1"/>
          </p:cNvSpPr>
          <p:nvPr/>
        </p:nvSpPr>
        <p:spPr bwMode="auto">
          <a:xfrm>
            <a:off x="539750" y="2262188"/>
            <a:ext cx="80645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3200" b="1">
                <a:latin typeface="宋体" panose="02010600030101010101" pitchFamily="2" charset="-122"/>
                <a:sym typeface="+mn-ea"/>
              </a:rPr>
              <a:t>术前晚给予开塞露</a:t>
            </a:r>
            <a:r>
              <a:rPr lang="en-US" altLang="zh-CN" sz="3200" b="1">
                <a:latin typeface="宋体" panose="02010600030101010101" pitchFamily="2" charset="-122"/>
                <a:sym typeface="+mn-ea"/>
              </a:rPr>
              <a:t>110ml</a:t>
            </a:r>
            <a:r>
              <a:rPr lang="zh-CN" altLang="en-US" sz="3200" b="1">
                <a:latin typeface="宋体" panose="02010600030101010101" pitchFamily="2" charset="-122"/>
                <a:sym typeface="+mn-ea"/>
              </a:rPr>
              <a:t>灌肠</a:t>
            </a:r>
            <a:endParaRPr lang="zh-CN" altLang="en-US" sz="3200" b="1">
              <a:latin typeface="宋体" panose="02010600030101010101" pitchFamily="2" charset="-122"/>
            </a:endParaRPr>
          </a:p>
          <a:p>
            <a:pPr eaLnBrk="1" hangingPunct="1">
              <a:buFont typeface="Arial" panose="020B0604020202020204" pitchFamily="34" charset="0"/>
              <a:buNone/>
            </a:pPr>
            <a:endParaRPr lang="zh-CN" altLang="en-US" sz="3200" b="1">
              <a:latin typeface="宋体" panose="02010600030101010101" pitchFamily="2" charset="-122"/>
            </a:endParaRPr>
          </a:p>
        </p:txBody>
      </p:sp>
      <p:sp>
        <p:nvSpPr>
          <p:cNvPr id="5" name="矩形 4">
            <a:extLst>
              <a:ext uri="{FF2B5EF4-FFF2-40B4-BE49-F238E27FC236}">
                <a16:creationId xmlns:a16="http://schemas.microsoft.com/office/drawing/2014/main" id="{7EED8C16-82D6-C53D-32B3-45D09F8F4492}"/>
              </a:ext>
            </a:extLst>
          </p:cNvPr>
          <p:cNvSpPr/>
          <p:nvPr/>
        </p:nvSpPr>
        <p:spPr>
          <a:xfrm>
            <a:off x="2946400" y="3557588"/>
            <a:ext cx="1438275" cy="273843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zh-CN" altLang="en-US"/>
          </a:p>
        </p:txBody>
      </p:sp>
      <p:pic>
        <p:nvPicPr>
          <p:cNvPr id="10245" name="图片 6">
            <a:extLst>
              <a:ext uri="{FF2B5EF4-FFF2-40B4-BE49-F238E27FC236}">
                <a16:creationId xmlns:a16="http://schemas.microsoft.com/office/drawing/2014/main" id="{A14AC175-81D3-B48A-CFBA-4FE8DD8AB0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5513" y="3635375"/>
            <a:ext cx="54229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图片 7">
            <a:extLst>
              <a:ext uri="{FF2B5EF4-FFF2-40B4-BE49-F238E27FC236}">
                <a16:creationId xmlns:a16="http://schemas.microsoft.com/office/drawing/2014/main" id="{8D12652C-04E9-EB23-4224-24E73481D2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05188"/>
            <a:ext cx="3579813"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A658B176-FA9F-847E-DBB5-333BBBEA833C}"/>
              </a:ext>
            </a:extLst>
          </p:cNvPr>
          <p:cNvSpPr txBox="1"/>
          <p:nvPr/>
        </p:nvSpPr>
        <p:spPr>
          <a:xfrm>
            <a:off x="773113" y="5699125"/>
            <a:ext cx="2173287" cy="460375"/>
          </a:xfrm>
          <a:prstGeom prst="rect">
            <a:avLst/>
          </a:prstGeom>
          <a:noFill/>
        </p:spPr>
        <p:txBody>
          <a:bodyPr wrap="none">
            <a:spAutoFit/>
          </a:bodyPr>
          <a:lstStyle/>
          <a:p>
            <a:pPr eaLnBrk="1" hangingPunct="1">
              <a:defRPr/>
            </a:pPr>
            <a:r>
              <a:rPr lang="zh-CN" altLang="en-US" sz="2400" b="1">
                <a:latin typeface="+mn-ea"/>
                <a:ea typeface="+mn-ea"/>
                <a:cs typeface="+mn-ea"/>
              </a:rPr>
              <a:t>（</a:t>
            </a:r>
            <a:r>
              <a:rPr lang="en-US" altLang="zh-CN" sz="2400" b="1">
                <a:latin typeface="+mn-ea"/>
                <a:ea typeface="+mn-ea"/>
                <a:cs typeface="+mn-ea"/>
              </a:rPr>
              <a:t>1</a:t>
            </a:r>
            <a:r>
              <a:rPr lang="zh-CN" altLang="en-US" sz="2400" b="1">
                <a:latin typeface="+mn-ea"/>
                <a:ea typeface="+mn-ea"/>
                <a:cs typeface="+mn-ea"/>
              </a:rPr>
              <a:t>）左侧卧位</a:t>
            </a:r>
          </a:p>
        </p:txBody>
      </p:sp>
      <p:sp>
        <p:nvSpPr>
          <p:cNvPr id="10" name="文本框 9">
            <a:extLst>
              <a:ext uri="{FF2B5EF4-FFF2-40B4-BE49-F238E27FC236}">
                <a16:creationId xmlns:a16="http://schemas.microsoft.com/office/drawing/2014/main" id="{F4DCDA1A-D88B-F1ED-0F98-E7A7E138C1CE}"/>
              </a:ext>
            </a:extLst>
          </p:cNvPr>
          <p:cNvSpPr txBox="1"/>
          <p:nvPr/>
        </p:nvSpPr>
        <p:spPr>
          <a:xfrm>
            <a:off x="3924300" y="5699125"/>
            <a:ext cx="2173288" cy="460375"/>
          </a:xfrm>
          <a:prstGeom prst="rect">
            <a:avLst/>
          </a:prstGeom>
          <a:noFill/>
        </p:spPr>
        <p:txBody>
          <a:bodyPr wrap="none">
            <a:spAutoFit/>
          </a:bodyPr>
          <a:lstStyle/>
          <a:p>
            <a:pPr eaLnBrk="1" hangingPunct="1">
              <a:defRPr/>
            </a:pPr>
            <a:r>
              <a:rPr lang="zh-CN" altLang="en-US" sz="2400" b="1">
                <a:latin typeface="+mn-ea"/>
                <a:ea typeface="+mn-ea"/>
                <a:cs typeface="+mn-ea"/>
              </a:rPr>
              <a:t>（</a:t>
            </a:r>
            <a:r>
              <a:rPr lang="en-US" altLang="zh-CN" sz="2400" b="1">
                <a:latin typeface="+mn-ea"/>
                <a:ea typeface="+mn-ea"/>
                <a:cs typeface="+mn-ea"/>
              </a:rPr>
              <a:t>2</a:t>
            </a:r>
            <a:r>
              <a:rPr lang="zh-CN" altLang="en-US" sz="2400" b="1">
                <a:latin typeface="+mn-ea"/>
                <a:ea typeface="+mn-ea"/>
                <a:cs typeface="+mn-ea"/>
              </a:rPr>
              <a:t>）前端剪开</a:t>
            </a:r>
          </a:p>
        </p:txBody>
      </p:sp>
      <p:sp>
        <p:nvSpPr>
          <p:cNvPr id="11" name="文本框 10">
            <a:extLst>
              <a:ext uri="{FF2B5EF4-FFF2-40B4-BE49-F238E27FC236}">
                <a16:creationId xmlns:a16="http://schemas.microsoft.com/office/drawing/2014/main" id="{9A673A5B-65BD-5D35-698D-465DB20C8A81}"/>
              </a:ext>
            </a:extLst>
          </p:cNvPr>
          <p:cNvSpPr txBox="1"/>
          <p:nvPr/>
        </p:nvSpPr>
        <p:spPr>
          <a:xfrm>
            <a:off x="6535738" y="5699125"/>
            <a:ext cx="2173287" cy="460375"/>
          </a:xfrm>
          <a:prstGeom prst="rect">
            <a:avLst/>
          </a:prstGeom>
          <a:noFill/>
        </p:spPr>
        <p:txBody>
          <a:bodyPr wrap="none">
            <a:spAutoFit/>
          </a:bodyPr>
          <a:lstStyle/>
          <a:p>
            <a:pPr eaLnBrk="1" hangingPunct="1">
              <a:defRPr/>
            </a:pPr>
            <a:r>
              <a:rPr lang="zh-CN" altLang="en-US" sz="2400" b="1">
                <a:latin typeface="+mn-ea"/>
                <a:ea typeface="+mn-ea"/>
                <a:cs typeface="+mn-ea"/>
              </a:rPr>
              <a:t>（</a:t>
            </a:r>
            <a:r>
              <a:rPr lang="en-US" altLang="zh-CN" sz="2400" b="1">
                <a:latin typeface="+mn-ea"/>
                <a:ea typeface="+mn-ea"/>
                <a:cs typeface="+mn-ea"/>
              </a:rPr>
              <a:t>3</a:t>
            </a:r>
            <a:r>
              <a:rPr lang="zh-CN" altLang="en-US" sz="2400" b="1">
                <a:latin typeface="+mn-ea"/>
                <a:ea typeface="+mn-ea"/>
                <a:cs typeface="+mn-ea"/>
              </a:rPr>
              <a:t>）塞入肛门</a:t>
            </a:r>
          </a:p>
        </p:txBody>
      </p:sp>
    </p:spTree>
  </p:cSld>
  <p:clrMapOvr>
    <a:masterClrMapping/>
  </p:clrMapOvr>
  <p:transition spd="slow" advTm="6156"/>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3">
            <a:extLst>
              <a:ext uri="{FF2B5EF4-FFF2-40B4-BE49-F238E27FC236}">
                <a16:creationId xmlns:a16="http://schemas.microsoft.com/office/drawing/2014/main" id="{FB158F92-4851-D81C-8C80-62FA38CA2057}"/>
              </a:ext>
            </a:extLst>
          </p:cNvPr>
          <p:cNvSpPr>
            <a:spLocks noChangeArrowheads="1"/>
          </p:cNvSpPr>
          <p:nvPr/>
        </p:nvSpPr>
        <p:spPr bwMode="auto">
          <a:xfrm>
            <a:off x="2411413" y="1052513"/>
            <a:ext cx="4352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术前用药</a:t>
            </a:r>
          </a:p>
        </p:txBody>
      </p:sp>
      <p:sp>
        <p:nvSpPr>
          <p:cNvPr id="11267" name="矩形 4">
            <a:extLst>
              <a:ext uri="{FF2B5EF4-FFF2-40B4-BE49-F238E27FC236}">
                <a16:creationId xmlns:a16="http://schemas.microsoft.com/office/drawing/2014/main" id="{E29C4C57-1603-B489-198F-8A10ED5A5E66}"/>
              </a:ext>
            </a:extLst>
          </p:cNvPr>
          <p:cNvSpPr>
            <a:spLocks noChangeArrowheads="1"/>
          </p:cNvSpPr>
          <p:nvPr/>
        </p:nvSpPr>
        <p:spPr bwMode="auto">
          <a:xfrm>
            <a:off x="395288" y="2205038"/>
            <a:ext cx="8064500" cy="403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2.</a:t>
            </a:r>
            <a:r>
              <a:rPr lang="zh-CN" altLang="en-US" sz="3200" b="1">
                <a:latin typeface="宋体" panose="02010600030101010101" pitchFamily="2" charset="-122"/>
              </a:rPr>
              <a:t>如您患有高血压，请于术晨</a:t>
            </a:r>
            <a:r>
              <a:rPr lang="en-US" altLang="zh-CN" sz="3200" b="1">
                <a:latin typeface="宋体" panose="02010600030101010101" pitchFamily="2" charset="-122"/>
              </a:rPr>
              <a:t>06:00</a:t>
            </a:r>
            <a:r>
              <a:rPr lang="zh-CN" altLang="en-US" sz="3200" b="1">
                <a:latin typeface="宋体" panose="02010600030101010101" pitchFamily="2" charset="-122"/>
              </a:rPr>
              <a:t>口服降压药（自备药，请自行口服），服药时用极少量水送服。</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3.</a:t>
            </a:r>
            <a:r>
              <a:rPr lang="zh-CN" altLang="en-US" sz="3200" b="1">
                <a:latin typeface="宋体" panose="02010600030101010101" pitchFamily="2" charset="-122"/>
              </a:rPr>
              <a:t>如果您患有糖尿病，术晨勿服用降糖药物，以防低血糖发生。</a:t>
            </a:r>
          </a:p>
          <a:p>
            <a:pPr eaLnBrk="1" hangingPunct="1">
              <a:buFont typeface="Arial" panose="020B0604020202020204" pitchFamily="34" charset="0"/>
              <a:buNone/>
            </a:pPr>
            <a:endParaRPr lang="en-US" altLang="zh-CN"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4.</a:t>
            </a:r>
            <a:r>
              <a:rPr lang="zh-CN" altLang="en-US" sz="3200" b="1">
                <a:latin typeface="宋体" panose="02010600030101010101" pitchFamily="2" charset="-122"/>
              </a:rPr>
              <a:t>其余药物均暂停。</a:t>
            </a:r>
          </a:p>
        </p:txBody>
      </p:sp>
    </p:spTree>
  </p:cSld>
  <p:clrMapOvr>
    <a:masterClrMapping/>
  </p:clrMapOvr>
  <p:transition spd="slow" advTm="6156"/>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1">
            <a:extLst>
              <a:ext uri="{FF2B5EF4-FFF2-40B4-BE49-F238E27FC236}">
                <a16:creationId xmlns:a16="http://schemas.microsoft.com/office/drawing/2014/main" id="{F44AB41A-F32B-66DA-8A77-605F3BE56478}"/>
              </a:ext>
            </a:extLst>
          </p:cNvPr>
          <p:cNvSpPr>
            <a:spLocks noChangeArrowheads="1"/>
          </p:cNvSpPr>
          <p:nvPr/>
        </p:nvSpPr>
        <p:spPr bwMode="auto">
          <a:xfrm>
            <a:off x="2339975" y="981075"/>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管路</a:t>
            </a:r>
          </a:p>
        </p:txBody>
      </p:sp>
      <p:sp>
        <p:nvSpPr>
          <p:cNvPr id="13315" name="矩形 2">
            <a:extLst>
              <a:ext uri="{FF2B5EF4-FFF2-40B4-BE49-F238E27FC236}">
                <a16:creationId xmlns:a16="http://schemas.microsoft.com/office/drawing/2014/main" id="{03538216-C37B-E6E0-93DC-5E6770B87DC4}"/>
              </a:ext>
            </a:extLst>
          </p:cNvPr>
          <p:cNvSpPr>
            <a:spLocks noChangeArrowheads="1"/>
          </p:cNvSpPr>
          <p:nvPr/>
        </p:nvSpPr>
        <p:spPr bwMode="auto">
          <a:xfrm>
            <a:off x="395288" y="2060575"/>
            <a:ext cx="38163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t>  手术当天（术晨或上午）护士会为您留置导尿管，如手术室工作人员接您去做手术时仍未留置尿管，请及时通知责任护士。</a:t>
            </a:r>
          </a:p>
          <a:p>
            <a:pPr eaLnBrk="1" hangingPunct="1">
              <a:buFont typeface="Arial" panose="020B0604020202020204" pitchFamily="34" charset="0"/>
              <a:buChar char="•"/>
            </a:pPr>
            <a:endParaRPr lang="zh-CN" altLang="en-US" sz="3200" b="1"/>
          </a:p>
        </p:txBody>
      </p:sp>
      <p:pic>
        <p:nvPicPr>
          <p:cNvPr id="13316" name="图片 2">
            <a:extLst>
              <a:ext uri="{FF2B5EF4-FFF2-40B4-BE49-F238E27FC236}">
                <a16:creationId xmlns:a16="http://schemas.microsoft.com/office/drawing/2014/main" id="{FD375C74-6AB8-9046-797B-03167DBE5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2205038"/>
            <a:ext cx="3240087"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204"/>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0" descr="D:\jsj\Img383466018.jpg">
            <a:extLst>
              <a:ext uri="{FF2B5EF4-FFF2-40B4-BE49-F238E27FC236}">
                <a16:creationId xmlns:a16="http://schemas.microsoft.com/office/drawing/2014/main" id="{3852AF5D-897E-1D10-FD97-C71E66C72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4797425"/>
            <a:ext cx="144145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矩形 1">
            <a:extLst>
              <a:ext uri="{FF2B5EF4-FFF2-40B4-BE49-F238E27FC236}">
                <a16:creationId xmlns:a16="http://schemas.microsoft.com/office/drawing/2014/main" id="{EF0866B5-DBE4-DA47-8D69-E7650B6602C4}"/>
              </a:ext>
            </a:extLst>
          </p:cNvPr>
          <p:cNvSpPr>
            <a:spLocks noChangeArrowheads="1"/>
          </p:cNvSpPr>
          <p:nvPr/>
        </p:nvSpPr>
        <p:spPr bwMode="auto">
          <a:xfrm>
            <a:off x="2195513" y="765175"/>
            <a:ext cx="4837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服饰</a:t>
            </a:r>
            <a:r>
              <a:rPr lang="zh-CN" altLang="en-US" sz="3600" b="1">
                <a:solidFill>
                  <a:srgbClr val="FF0000"/>
                </a:solidFill>
                <a:latin typeface="微软雅黑" panose="020B0503020204020204" pitchFamily="34" charset="-122"/>
                <a:ea typeface="微软雅黑" panose="020B0503020204020204" pitchFamily="34" charset="-122"/>
                <a:sym typeface="+mn-ea"/>
              </a:rPr>
              <a:t>（一）</a:t>
            </a:r>
            <a:endParaRPr lang="zh-CN" altLang="en-US" sz="3600" b="1">
              <a:solidFill>
                <a:srgbClr val="FF0000"/>
              </a:solidFill>
              <a:latin typeface="微软雅黑" panose="020B0503020204020204" pitchFamily="34" charset="-122"/>
              <a:ea typeface="微软雅黑" panose="020B0503020204020204" pitchFamily="34" charset="-122"/>
            </a:endParaRPr>
          </a:p>
        </p:txBody>
      </p:sp>
      <p:sp>
        <p:nvSpPr>
          <p:cNvPr id="2" name="矩形 2">
            <a:extLst>
              <a:ext uri="{FF2B5EF4-FFF2-40B4-BE49-F238E27FC236}">
                <a16:creationId xmlns:a16="http://schemas.microsoft.com/office/drawing/2014/main" id="{0F1D4475-F256-9753-537E-B146A329B1C3}"/>
              </a:ext>
            </a:extLst>
          </p:cNvPr>
          <p:cNvSpPr>
            <a:spLocks noChangeArrowheads="1"/>
          </p:cNvSpPr>
          <p:nvPr/>
        </p:nvSpPr>
        <p:spPr bwMode="auto">
          <a:xfrm>
            <a:off x="250825" y="1412875"/>
            <a:ext cx="8137525" cy="6432550"/>
          </a:xfrm>
          <a:prstGeom prst="rect">
            <a:avLst/>
          </a:prstGeom>
          <a:noFill/>
          <a:ln w="9525">
            <a:noFill/>
            <a:miter lim="800000"/>
            <a:headEnd/>
            <a:tailEnd/>
          </a:ln>
        </p:spPr>
        <p:txBody>
          <a:bodyPr>
            <a:spAutoFit/>
          </a:bodyPr>
          <a:lstStyle/>
          <a:p>
            <a:pPr marL="342900" indent="-342900" eaLnBrk="1" hangingPunct="1">
              <a:defRPr/>
            </a:pPr>
            <a:r>
              <a:rPr lang="en-US" altLang="zh-CN" sz="2800" b="1" dirty="0">
                <a:latin typeface="+mn-ea"/>
                <a:ea typeface="+mn-ea"/>
              </a:rPr>
              <a:t>1.</a:t>
            </a:r>
            <a:r>
              <a:rPr lang="zh-CN" altLang="en-US" sz="2800" b="1" dirty="0">
                <a:latin typeface="+mn-ea"/>
              </a:rPr>
              <a:t>如您佩戴</a:t>
            </a:r>
            <a:r>
              <a:rPr lang="zh-CN" altLang="en-US" sz="2800" b="1" dirty="0">
                <a:solidFill>
                  <a:srgbClr val="FF0000"/>
                </a:solidFill>
                <a:latin typeface="+mn-ea"/>
              </a:rPr>
              <a:t>可取下的</a:t>
            </a:r>
            <a:r>
              <a:rPr lang="zh-CN" altLang="en-US" sz="2800" b="1" dirty="0">
                <a:latin typeface="+mn-ea"/>
              </a:rPr>
              <a:t>义齿（假牙）、美瞳、隐形眼镜，请于术前晚</a:t>
            </a:r>
            <a:r>
              <a:rPr lang="zh-CN" altLang="en-US" sz="2800" b="1">
                <a:latin typeface="+mn-ea"/>
              </a:rPr>
              <a:t>取下。</a:t>
            </a:r>
            <a:endParaRPr lang="en-US" altLang="zh-CN" sz="2800" b="1" dirty="0">
              <a:latin typeface="+mn-ea"/>
              <a:ea typeface="+mn-ea"/>
            </a:endParaRPr>
          </a:p>
          <a:p>
            <a:pPr marL="342900" indent="-342900" eaLnBrk="1" hangingPunct="1">
              <a:buFont typeface="Arial" pitchFamily="34" charset="0"/>
              <a:buNone/>
              <a:defRPr/>
            </a:pPr>
            <a:endParaRPr lang="zh-CN" altLang="en-US" sz="2800" b="1" dirty="0">
              <a:latin typeface="+mn-ea"/>
              <a:ea typeface="+mn-ea"/>
            </a:endParaRPr>
          </a:p>
          <a:p>
            <a:pPr marL="342900" indent="-342900" eaLnBrk="1" hangingPunct="1">
              <a:buFont typeface="Arial" pitchFamily="34" charset="0"/>
              <a:buNone/>
              <a:defRPr/>
            </a:pPr>
            <a:r>
              <a:rPr lang="en-US" altLang="zh-CN" sz="2800" b="1" dirty="0">
                <a:latin typeface="+mn-ea"/>
                <a:ea typeface="+mn-ea"/>
              </a:rPr>
              <a:t>2.</a:t>
            </a:r>
            <a:r>
              <a:rPr lang="zh-CN" altLang="en-US" sz="2800" b="1" dirty="0">
                <a:latin typeface="+mn-ea"/>
                <a:ea typeface="+mn-ea"/>
                <a:sym typeface="+mn-ea"/>
              </a:rPr>
              <a:t>如您有首饰及贵重物品，请于术前晚取下，交由家属妥善保管</a:t>
            </a:r>
            <a:r>
              <a:rPr lang="zh-CN" altLang="en-US" sz="2800" b="1" dirty="0">
                <a:latin typeface="+mn-ea"/>
                <a:ea typeface="+mn-ea"/>
              </a:rPr>
              <a:t>。</a:t>
            </a:r>
            <a:endParaRPr lang="en-US" altLang="zh-CN" sz="2800" b="1" dirty="0">
              <a:latin typeface="+mn-ea"/>
              <a:ea typeface="+mn-ea"/>
            </a:endParaRPr>
          </a:p>
          <a:p>
            <a:pPr marL="342900" indent="-342900" eaLnBrk="1" hangingPunct="1">
              <a:buFont typeface="Arial" pitchFamily="34" charset="0"/>
              <a:buNone/>
              <a:defRPr/>
            </a:pPr>
            <a:endParaRPr lang="en-US" altLang="zh-CN" sz="2800" b="1" dirty="0">
              <a:latin typeface="+mn-ea"/>
              <a:ea typeface="+mn-ea"/>
            </a:endParaRPr>
          </a:p>
          <a:p>
            <a:pPr marL="342900" indent="-342900" eaLnBrk="1" hangingPunct="1">
              <a:buFont typeface="Arial" pitchFamily="34" charset="0"/>
              <a:buNone/>
              <a:defRPr/>
            </a:pPr>
            <a:r>
              <a:rPr lang="en-US" altLang="zh-CN" sz="2800" b="1" dirty="0">
                <a:latin typeface="+mn-ea"/>
                <a:ea typeface="+mn-ea"/>
                <a:sym typeface="+mn-ea"/>
              </a:rPr>
              <a:t>3.</a:t>
            </a:r>
            <a:r>
              <a:rPr lang="zh-CN" altLang="en-US" sz="2800" b="1" dirty="0">
                <a:latin typeface="+mn-ea"/>
                <a:ea typeface="+mn-ea"/>
                <a:sym typeface="+mn-ea"/>
              </a:rPr>
              <a:t>如有</a:t>
            </a:r>
            <a:r>
              <a:rPr lang="zh-CN" altLang="en-US" sz="2800" b="1" dirty="0">
                <a:solidFill>
                  <a:srgbClr val="FF0000"/>
                </a:solidFill>
                <a:latin typeface="+mn-ea"/>
                <a:ea typeface="+mn-ea"/>
                <a:sym typeface="+mn-ea"/>
              </a:rPr>
              <a:t>美甲</a:t>
            </a:r>
            <a:r>
              <a:rPr lang="zh-CN" altLang="en-US" sz="2800" b="1" dirty="0">
                <a:latin typeface="+mn-ea"/>
                <a:ea typeface="+mn-ea"/>
                <a:sym typeface="+mn-ea"/>
              </a:rPr>
              <a:t>术前，每只手各卸掉</a:t>
            </a:r>
            <a:r>
              <a:rPr lang="en-US" altLang="zh-CN" sz="2800" b="1" dirty="0">
                <a:latin typeface="+mn-ea"/>
                <a:ea typeface="+mn-ea"/>
                <a:sym typeface="+mn-ea"/>
              </a:rPr>
              <a:t>1</a:t>
            </a:r>
            <a:r>
              <a:rPr lang="zh-CN" altLang="en-US" sz="2800" b="1" dirty="0">
                <a:latin typeface="+mn-ea"/>
                <a:ea typeface="+mn-ea"/>
                <a:sym typeface="+mn-ea"/>
              </a:rPr>
              <a:t>支美甲。</a:t>
            </a:r>
            <a:endParaRPr lang="en-US" altLang="zh-CN" sz="2800" b="1" dirty="0">
              <a:latin typeface="+mn-ea"/>
              <a:ea typeface="+mn-ea"/>
              <a:sym typeface="+mn-ea"/>
            </a:endParaRPr>
          </a:p>
          <a:p>
            <a:pPr marL="342900" indent="-342900" eaLnBrk="1" hangingPunct="1">
              <a:buFont typeface="Arial" pitchFamily="34" charset="0"/>
              <a:buNone/>
              <a:defRPr/>
            </a:pPr>
            <a:r>
              <a:rPr lang="zh-CN" altLang="en-US" sz="2400" b="1" dirty="0">
                <a:sym typeface="+mn-ea"/>
              </a:rPr>
              <a:t> </a:t>
            </a:r>
            <a:endParaRPr lang="en-US" altLang="zh-CN" sz="2400" b="1" dirty="0">
              <a:sym typeface="+mn-ea"/>
            </a:endParaRPr>
          </a:p>
          <a:p>
            <a:pPr marL="342900" indent="-342900" eaLnBrk="1" hangingPunct="1">
              <a:buFont typeface="Arial" pitchFamily="34" charset="0"/>
              <a:buNone/>
              <a:defRPr/>
            </a:pPr>
            <a:r>
              <a:rPr lang="zh-CN" altLang="en-US" sz="3200" b="1" dirty="0">
                <a:sym typeface="+mn-ea"/>
              </a:rPr>
              <a:t> </a:t>
            </a:r>
          </a:p>
          <a:p>
            <a:pPr marL="342900" indent="-342900" eaLnBrk="1" hangingPunct="1">
              <a:buFont typeface="Arial" pitchFamily="34" charset="0"/>
              <a:buNone/>
              <a:defRPr/>
            </a:pPr>
            <a:endParaRPr lang="zh-CN" altLang="en-US" sz="3200" b="1" dirty="0">
              <a:sym typeface="+mn-ea"/>
            </a:endParaRPr>
          </a:p>
          <a:p>
            <a:pPr marL="342900" indent="-342900" eaLnBrk="1" hangingPunct="1">
              <a:buFont typeface="Arial" pitchFamily="34" charset="0"/>
              <a:buNone/>
              <a:defRPr/>
            </a:pPr>
            <a:endParaRPr lang="zh-CN" altLang="en-US" sz="3200" b="1" dirty="0">
              <a:sym typeface="+mn-ea"/>
            </a:endParaRPr>
          </a:p>
          <a:p>
            <a:pPr marL="342900" indent="-342900" eaLnBrk="1" hangingPunct="1">
              <a:buFont typeface="Arial" pitchFamily="34" charset="0"/>
              <a:buNone/>
              <a:defRPr/>
            </a:pPr>
            <a:endParaRPr lang="zh-CN" altLang="en-US" sz="3200" b="1" dirty="0"/>
          </a:p>
          <a:p>
            <a:pPr marL="342900" indent="-342900" eaLnBrk="1" hangingPunct="1">
              <a:buFont typeface="Arial" pitchFamily="34" charset="0"/>
              <a:buNone/>
              <a:defRPr/>
            </a:pPr>
            <a:endParaRPr lang="zh-CN" altLang="en-US" sz="3200" b="1" dirty="0"/>
          </a:p>
          <a:p>
            <a:pPr marL="342900" indent="-342900" eaLnBrk="1" hangingPunct="1">
              <a:buFont typeface="Arial" pitchFamily="34" charset="0"/>
              <a:buNone/>
              <a:defRPr/>
            </a:pPr>
            <a:endParaRPr lang="zh-CN" altLang="en-US" sz="3200" b="1" dirty="0"/>
          </a:p>
        </p:txBody>
      </p:sp>
      <p:pic>
        <p:nvPicPr>
          <p:cNvPr id="14341" name="图片 3" descr="24">
            <a:extLst>
              <a:ext uri="{FF2B5EF4-FFF2-40B4-BE49-F238E27FC236}">
                <a16:creationId xmlns:a16="http://schemas.microsoft.com/office/drawing/2014/main" id="{68D1DC29-30FD-4299-308D-75DCC3E42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16716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图片 4" descr="26">
            <a:extLst>
              <a:ext uri="{FF2B5EF4-FFF2-40B4-BE49-F238E27FC236}">
                <a16:creationId xmlns:a16="http://schemas.microsoft.com/office/drawing/2014/main" id="{DF477165-64C2-1BCF-D177-F9C58B02C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902200"/>
            <a:ext cx="1366838"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图片 5" descr="27">
            <a:extLst>
              <a:ext uri="{FF2B5EF4-FFF2-40B4-BE49-F238E27FC236}">
                <a16:creationId xmlns:a16="http://schemas.microsoft.com/office/drawing/2014/main" id="{E352E836-E574-D9E5-421A-0A37F4FC1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4797425"/>
            <a:ext cx="13684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图片 6" descr="28">
            <a:extLst>
              <a:ext uri="{FF2B5EF4-FFF2-40B4-BE49-F238E27FC236}">
                <a16:creationId xmlns:a16="http://schemas.microsoft.com/office/drawing/2014/main" id="{5CC92BCF-611B-84E6-4486-4B1CDF7CEC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663" y="4694238"/>
            <a:ext cx="1601787"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图片 7" descr="29">
            <a:extLst>
              <a:ext uri="{FF2B5EF4-FFF2-40B4-BE49-F238E27FC236}">
                <a16:creationId xmlns:a16="http://schemas.microsoft.com/office/drawing/2014/main" id="{A29CFF9F-000D-0A17-D179-98409D32E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4862513"/>
            <a:ext cx="1079500"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图片 8" descr="30">
            <a:extLst>
              <a:ext uri="{FF2B5EF4-FFF2-40B4-BE49-F238E27FC236}">
                <a16:creationId xmlns:a16="http://schemas.microsoft.com/office/drawing/2014/main" id="{4AE7BF39-97D1-231C-35D8-95955CE642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6225" y="4672013"/>
            <a:ext cx="1247775"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734"/>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a:extLst>
              <a:ext uri="{FF2B5EF4-FFF2-40B4-BE49-F238E27FC236}">
                <a16:creationId xmlns:a16="http://schemas.microsoft.com/office/drawing/2014/main" id="{3DD246CB-6214-0C00-5792-80FC696533E4}"/>
              </a:ext>
            </a:extLst>
          </p:cNvPr>
          <p:cNvSpPr>
            <a:spLocks noChangeArrowheads="1"/>
          </p:cNvSpPr>
          <p:nvPr/>
        </p:nvSpPr>
        <p:spPr bwMode="auto">
          <a:xfrm>
            <a:off x="2019300" y="1052513"/>
            <a:ext cx="4838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服饰</a:t>
            </a:r>
            <a:r>
              <a:rPr lang="zh-CN" altLang="en-US" sz="3600" b="1">
                <a:solidFill>
                  <a:srgbClr val="FF0000"/>
                </a:solidFill>
                <a:latin typeface="微软雅黑" panose="020B0503020204020204" pitchFamily="34" charset="-122"/>
                <a:ea typeface="微软雅黑" panose="020B0503020204020204" pitchFamily="34" charset="-122"/>
                <a:sym typeface="+mn-ea"/>
              </a:rPr>
              <a:t>（二）</a:t>
            </a:r>
            <a:endParaRPr lang="zh-CN" altLang="en-US" sz="3600" b="1">
              <a:solidFill>
                <a:srgbClr val="FF0000"/>
              </a:solidFill>
              <a:latin typeface="微软雅黑" panose="020B0503020204020204" pitchFamily="34" charset="-122"/>
              <a:ea typeface="微软雅黑" panose="020B0503020204020204" pitchFamily="34" charset="-122"/>
            </a:endParaRPr>
          </a:p>
        </p:txBody>
      </p:sp>
      <p:sp>
        <p:nvSpPr>
          <p:cNvPr id="15363" name="矩形 2">
            <a:extLst>
              <a:ext uri="{FF2B5EF4-FFF2-40B4-BE49-F238E27FC236}">
                <a16:creationId xmlns:a16="http://schemas.microsoft.com/office/drawing/2014/main" id="{D245FDDD-EB37-CDC0-D67B-4D7C591E0D10}"/>
              </a:ext>
            </a:extLst>
          </p:cNvPr>
          <p:cNvSpPr>
            <a:spLocks noChangeArrowheads="1"/>
          </p:cNvSpPr>
          <p:nvPr/>
        </p:nvSpPr>
        <p:spPr bwMode="auto">
          <a:xfrm>
            <a:off x="179388" y="2420938"/>
            <a:ext cx="324008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ym typeface="+mn-ea"/>
              </a:rPr>
              <a:t> </a:t>
            </a:r>
            <a:r>
              <a:rPr lang="en-US" altLang="zh-CN" sz="3200" b="1"/>
              <a:t>3.</a:t>
            </a:r>
            <a:r>
              <a:rPr lang="zh-CN" altLang="en-US" sz="3200" b="1"/>
              <a:t>术晨请您脱下内衣、内裤、袜子，只需倒穿病号服（扣子在后）即可。</a:t>
            </a:r>
          </a:p>
          <a:p>
            <a:pPr eaLnBrk="1" hangingPunct="1">
              <a:buFont typeface="Arial" panose="020B0604020202020204" pitchFamily="34" charset="0"/>
              <a:buNone/>
            </a:pPr>
            <a:endParaRPr lang="zh-CN" altLang="en-US" sz="3200" b="1"/>
          </a:p>
          <a:p>
            <a:pPr eaLnBrk="1" hangingPunct="1">
              <a:buFont typeface="Arial" panose="020B0604020202020204" pitchFamily="34" charset="0"/>
              <a:buNone/>
            </a:pPr>
            <a:endParaRPr lang="zh-CN" altLang="en-US" sz="3200" b="1"/>
          </a:p>
          <a:p>
            <a:pPr eaLnBrk="1" hangingPunct="1">
              <a:buFont typeface="Arial" panose="020B0604020202020204" pitchFamily="34" charset="0"/>
              <a:buNone/>
            </a:pPr>
            <a:endParaRPr lang="zh-CN" altLang="en-US" sz="3200" b="1"/>
          </a:p>
        </p:txBody>
      </p:sp>
      <p:pic>
        <p:nvPicPr>
          <p:cNvPr id="15364" name="图片 4" descr="1ab1fdf74e73e26ffe9ba6e8c661b56.jpg">
            <a:extLst>
              <a:ext uri="{FF2B5EF4-FFF2-40B4-BE49-F238E27FC236}">
                <a16:creationId xmlns:a16="http://schemas.microsoft.com/office/drawing/2014/main" id="{4EEE2B0C-ECDC-1184-A366-3829A56CAA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2565400"/>
            <a:ext cx="3490912"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734"/>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1641</Words>
  <Application>Microsoft Office PowerPoint</Application>
  <PresentationFormat>全屏显示(4:3)</PresentationFormat>
  <Paragraphs>206</Paragraphs>
  <Slides>46</Slides>
  <Notes>3</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46</vt:i4>
      </vt:variant>
    </vt:vector>
  </HeadingPairs>
  <TitlesOfParts>
    <vt:vector size="57" baseType="lpstr">
      <vt:lpstr>Arial</vt:lpstr>
      <vt:lpstr>宋体</vt:lpstr>
      <vt:lpstr>Calibri</vt:lpstr>
      <vt:lpstr>幼圆</vt:lpstr>
      <vt:lpstr>微软雅黑</vt:lpstr>
      <vt:lpstr>+mn-ea</vt:lpstr>
      <vt:lpstr>Wingdings</vt:lpstr>
      <vt:lpstr>华文彩云</vt:lpstr>
      <vt:lpstr>Times New Roman</vt:lpstr>
      <vt:lpstr>1_自定义设计方案</vt:lpstr>
      <vt:lpstr>2_自定义设计方案</vt:lpstr>
      <vt:lpstr>神经外科 椎管肿瘤术前/后健康宣教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管路位置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办理出院手续</vt:lpstr>
      <vt:lpstr>如需复印病历</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2023-11-12T02:33:27Z</dcterms:created>
  <dcterms:modified xsi:type="dcterms:W3CDTF">2023-11-12T02:34:06Z</dcterms:modified>
</cp:coreProperties>
</file>